
<file path=[Content_Types].xml><?xml version="1.0" encoding="utf-8"?>
<Types xmlns="http://schemas.openxmlformats.org/package/2006/content-types">
  <Default Extension="xml" ContentType="application/xml"/>
  <Default Extension="jpeg" ContentType="image/jpeg"/>
  <Default Extension="mp3" ContentType="audio/mpeg"/>
  <Default Extension="jpg" ContentType="image/jpeg"/>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1"/>
    <p:sldMasterId id="2147484070" r:id="rId2"/>
  </p:sldMasterIdLst>
  <p:notesMasterIdLst>
    <p:notesMasterId r:id="rId44"/>
  </p:notesMasterIdLst>
  <p:handoutMasterIdLst>
    <p:handoutMasterId r:id="rId45"/>
  </p:handoutMasterIdLst>
  <p:sldIdLst>
    <p:sldId id="541" r:id="rId3"/>
    <p:sldId id="542" r:id="rId4"/>
    <p:sldId id="543" r:id="rId5"/>
    <p:sldId id="511" r:id="rId6"/>
    <p:sldId id="531" r:id="rId7"/>
    <p:sldId id="532" r:id="rId8"/>
    <p:sldId id="533" r:id="rId9"/>
    <p:sldId id="534" r:id="rId10"/>
    <p:sldId id="535" r:id="rId11"/>
    <p:sldId id="536" r:id="rId12"/>
    <p:sldId id="537" r:id="rId13"/>
    <p:sldId id="538" r:id="rId14"/>
    <p:sldId id="539" r:id="rId15"/>
    <p:sldId id="528" r:id="rId16"/>
    <p:sldId id="529" r:id="rId17"/>
    <p:sldId id="530" r:id="rId18"/>
    <p:sldId id="545" r:id="rId19"/>
    <p:sldId id="540" r:id="rId20"/>
    <p:sldId id="513" r:id="rId21"/>
    <p:sldId id="517" r:id="rId22"/>
    <p:sldId id="514" r:id="rId23"/>
    <p:sldId id="518" r:id="rId24"/>
    <p:sldId id="515" r:id="rId25"/>
    <p:sldId id="516" r:id="rId26"/>
    <p:sldId id="523" r:id="rId27"/>
    <p:sldId id="524" r:id="rId28"/>
    <p:sldId id="525" r:id="rId29"/>
    <p:sldId id="527" r:id="rId30"/>
    <p:sldId id="519" r:id="rId31"/>
    <p:sldId id="520" r:id="rId32"/>
    <p:sldId id="526" r:id="rId33"/>
    <p:sldId id="522" r:id="rId34"/>
    <p:sldId id="512" r:id="rId35"/>
    <p:sldId id="546" r:id="rId36"/>
    <p:sldId id="547" r:id="rId37"/>
    <p:sldId id="548" r:id="rId38"/>
    <p:sldId id="549" r:id="rId39"/>
    <p:sldId id="550" r:id="rId40"/>
    <p:sldId id="544" r:id="rId41"/>
    <p:sldId id="551" r:id="rId42"/>
    <p:sldId id="55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882"/>
    <a:srgbClr val="0830AE"/>
    <a:srgbClr val="0048DA"/>
    <a:srgbClr val="1F4E79"/>
    <a:srgbClr val="4573C4"/>
    <a:srgbClr val="DAE3F4"/>
    <a:srgbClr val="E9EBF5"/>
    <a:srgbClr val="CFD6EB"/>
    <a:srgbClr val="A8AE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6187"/>
    <p:restoredTop sz="94631"/>
  </p:normalViewPr>
  <p:slideViewPr>
    <p:cSldViewPr snapToGrid="0" snapToObjects="1">
      <p:cViewPr>
        <p:scale>
          <a:sx n="89" d="100"/>
          <a:sy n="89" d="100"/>
        </p:scale>
        <p:origin x="-2320" y="144"/>
      </p:cViewPr>
      <p:guideLst/>
    </p:cSldViewPr>
  </p:slideViewPr>
  <p:notesTextViewPr>
    <p:cViewPr>
      <p:scale>
        <a:sx n="1" d="1"/>
        <a:sy n="1" d="1"/>
      </p:scale>
      <p:origin x="0" y="0"/>
    </p:cViewPr>
  </p:notesTextViewPr>
  <p:sorterViewPr>
    <p:cViewPr>
      <p:scale>
        <a:sx n="95" d="100"/>
        <a:sy n="95"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0114A8-ECB4-DB46-A5A9-A36168AF7683}" type="datetimeFigureOut">
              <a:t>5/2/18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6ABFAF-FCC5-E94F-A0D4-A3CF1F04F804}" type="slidenum">
              <a:t>‹#›</a:t>
            </a:fld>
            <a:endParaRPr lang="en-US"/>
          </a:p>
        </p:txBody>
      </p:sp>
    </p:spTree>
    <p:extLst>
      <p:ext uri="{BB962C8B-B14F-4D97-AF65-F5344CB8AC3E}">
        <p14:creationId xmlns:p14="http://schemas.microsoft.com/office/powerpoint/2010/main" val="18668930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DEF6C6-A986-9B4D-9A8A-2DB2DB247A1E}" type="datetimeFigureOut">
              <a:t>5/2/18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423CC3-DC6B-484B-8461-0EC322AAAFF9}" type="slidenum">
              <a:t>‹#›</a:t>
            </a:fld>
            <a:endParaRPr lang="en-US"/>
          </a:p>
        </p:txBody>
      </p:sp>
    </p:spTree>
    <p:extLst>
      <p:ext uri="{BB962C8B-B14F-4D97-AF65-F5344CB8AC3E}">
        <p14:creationId xmlns:p14="http://schemas.microsoft.com/office/powerpoint/2010/main" val="1448502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p:cNvSpPr>
          <p:nvPr>
            <p:ph type="sldImg"/>
          </p:nvPr>
        </p:nvSpPr>
        <p:spPr>
          <a:ln/>
        </p:spPr>
      </p:sp>
      <p:sp>
        <p:nvSpPr>
          <p:cNvPr id="20070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200708" name="Slide Number Placeholder 3"/>
          <p:cNvSpPr>
            <a:spLocks noGrp="1"/>
          </p:cNvSpPr>
          <p:nvPr>
            <p:ph type="sldNum" sz="quarter" idx="5"/>
          </p:nvPr>
        </p:nvSpPr>
        <p:spPr>
          <a:noFill/>
        </p:spPr>
        <p:txBody>
          <a:bodyPr/>
          <a:lstStyle/>
          <a:p>
            <a:fld id="{24D9D6F8-CADB-1F44-BC58-2D3B6A81039E}" type="slidenum">
              <a:rPr lang="en-US" smtClean="0">
                <a:solidFill>
                  <a:prstClr val="black"/>
                </a:solidFill>
                <a:latin typeface="Arial" pitchFamily="-105" charset="0"/>
                <a:ea typeface="ＭＳ Ｐゴシック" pitchFamily="-105" charset="-128"/>
                <a:cs typeface="ＭＳ Ｐゴシック" pitchFamily="-105" charset="-128"/>
              </a:rPr>
              <a:pPr/>
              <a:t>18</a:t>
            </a:fld>
            <a:endParaRPr lang="en-US" smtClean="0">
              <a:solidFill>
                <a:prstClr val="black"/>
              </a:solidFill>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98481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Date Placeholder 6"/>
          <p:cNvSpPr>
            <a:spLocks noGrp="1"/>
          </p:cNvSpPr>
          <p:nvPr>
            <p:ph type="dt" sz="half" idx="10"/>
          </p:nvPr>
        </p:nvSpPr>
        <p:spPr/>
        <p:txBody>
          <a:bodyPr/>
          <a:lstStyle/>
          <a:p>
            <a:fld id="{13B2B2CA-0B78-AF4D-896A-D0D98E603E8C}"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70CCFE0-07E2-904B-977B-3BC04CF92DE7}"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dirty="0"/>
              <a:t>Click to edit Master title style</a:t>
            </a:r>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0F8B5AC-05E1-2E40-B9B5-F10948CACC22}"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dirty="0"/>
              <a:t>Click to edit Master title style</a:t>
            </a:r>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37BAD61D-32BA-A840-BAA4-168FAC0B4705}"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sz="8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a:r>
              <a:rPr lang="en-US" sz="8000" dirty="0">
                <a:solidFill>
                  <a:prstClr val="white"/>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dirty="0"/>
              <a:t>Click to edit Master title style</a:t>
            </a:r>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6EACCA5-42E3-7C4F-BFFD-CC34BA02DA82}"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6CB74C74-13E6-1942-A482-115389B35319}"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Date Placeholder 2"/>
          <p:cNvSpPr>
            <a:spLocks noGrp="1"/>
          </p:cNvSpPr>
          <p:nvPr>
            <p:ph type="dt" sz="half" idx="10"/>
          </p:nvPr>
        </p:nvSpPr>
        <p:spPr/>
        <p:txBody>
          <a:bodyPr/>
          <a:lstStyle/>
          <a:p>
            <a:fld id="{237A4D66-DBED-1947-B816-2325B69E20F3}"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C9AA0BE-C799-CE40-A365-387323744FEB}"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0CFB0F3-A8F8-5F46-A42C-161B59A99E69}"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2209799" y="3829879"/>
            <a:ext cx="9144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fld id="{49DFE527-5049-3148-8BF6-EBE8DE07FFB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FAF70AC-78B5-D74B-9A02-718B7BA3C03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5067300" y="6311900"/>
            <a:ext cx="2743200" cy="365125"/>
          </a:xfrm>
        </p:spPr>
        <p:txBody>
          <a:bodyPr/>
          <a:lstStyle/>
          <a:p>
            <a:fld id="{0346AB23-59FE-9E45-82CF-9078161CBDDF}"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a:xfrm>
            <a:off x="152400" y="635634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829878"/>
            <a:ext cx="9144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fld id="{ED8B551E-6ABF-404E-9B79-23330244E1A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18BBB7AA-02F7-6E4E-B51D-6C7375185F4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1" y="1681163"/>
            <a:ext cx="5035548"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1"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E2FAE93B-3F1C-8B4C-8BDA-9D5102D8992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a:xfrm>
            <a:off x="5129276" y="6356350"/>
            <a:ext cx="2743200" cy="365125"/>
          </a:xfrm>
        </p:spPr>
        <p:txBody>
          <a:bodyPr/>
          <a:lstStyle/>
          <a:p>
            <a:fld id="{86EDA08E-F929-A04B-A309-5F8EF501EAB0}"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a:xfrm>
            <a:off x="276352" y="6356351"/>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a:xfrm>
            <a:off x="9212072" y="6356349"/>
            <a:ext cx="2743200" cy="365125"/>
          </a:xfrm>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886960" y="6348478"/>
            <a:ext cx="2743200" cy="365125"/>
          </a:xfrm>
        </p:spPr>
        <p:txBody>
          <a:bodyPr/>
          <a:lstStyle/>
          <a:p>
            <a:fld id="{3ADDC138-9E43-6249-94E6-C75677B027B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3" name="Footer Placeholder 2"/>
          <p:cNvSpPr>
            <a:spLocks noGrp="1"/>
          </p:cNvSpPr>
          <p:nvPr>
            <p:ph type="ftr" sz="quarter" idx="11"/>
          </p:nvPr>
        </p:nvSpPr>
        <p:spPr>
          <a:xfrm>
            <a:off x="169672" y="6348479"/>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a:xfrm>
            <a:off x="9017000" y="6332731"/>
            <a:ext cx="2743200" cy="365125"/>
          </a:xfrm>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5183188" y="987427"/>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1" y="2057400"/>
            <a:ext cx="3652025"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9CB18F1-3BFF-3348-8F49-F2A8C5B76F62}"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1120001" y="2057400"/>
            <a:ext cx="3652025"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10B487E-44D2-0849-852E-9EFC2456C8A5}"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2"/>
            <a:ext cx="105156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839788" y="987427"/>
            <a:ext cx="105156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39789" y="5186516"/>
            <a:ext cx="10514012"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203AFBA-295A-9A4A-B155-D7BC7B5283A8}"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839789" y="4489399"/>
            <a:ext cx="10514012"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11A78F6-77C3-594C-80AD-2B02C6B757CA}"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720645" y="3365557"/>
            <a:ext cx="8752299"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FC04C32-CE15-984D-9935-068A74F978FD}"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9" name="TextBox 8"/>
          <p:cNvSpPr txBox="1"/>
          <p:nvPr/>
        </p:nvSpPr>
        <p:spPr>
          <a:xfrm>
            <a:off x="1111044" y="786824"/>
            <a:ext cx="6096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457200"/>
            <a:r>
              <a:rPr lang="en-US" sz="6000" dirty="0">
                <a:solidFill>
                  <a:prstClr val="white"/>
                </a:solidFill>
                <a:effectLst/>
              </a:rPr>
              <a:t>“</a:t>
            </a:r>
          </a:p>
        </p:txBody>
      </p:sp>
      <p:sp>
        <p:nvSpPr>
          <p:cNvPr id="10" name="TextBox 9"/>
          <p:cNvSpPr txBox="1"/>
          <p:nvPr/>
        </p:nvSpPr>
        <p:spPr>
          <a:xfrm>
            <a:off x="10437812" y="2743200"/>
            <a:ext cx="6096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457200"/>
            <a:r>
              <a:rPr lang="en-US" sz="6000" dirty="0">
                <a:solidFill>
                  <a:prstClr val="white"/>
                </a:solidFill>
                <a:effectLst/>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32DE94E3-BC82-D748-ABD8-AFF88F584F2E}"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9"/>
            <a:ext cx="105156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839789" y="4850581"/>
            <a:ext cx="10514012"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fld id="{FAA3AEE7-3904-CC4D-8F72-4B0010B02F98}"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7"/>
            <a:ext cx="10515600" cy="1325563"/>
          </a:xfrm>
        </p:spPr>
        <p:txBody>
          <a:bodyPr/>
          <a:lstStyle/>
          <a:p>
            <a:r>
              <a:rPr lang="en-US" dirty="0"/>
              <a:t>Click to edit Master title style</a:t>
            </a:r>
          </a:p>
        </p:txBody>
      </p:sp>
      <p:sp>
        <p:nvSpPr>
          <p:cNvPr id="7" name="Text Placeholder 2"/>
          <p:cNvSpPr>
            <a:spLocks noGrp="1"/>
          </p:cNvSpPr>
          <p:nvPr>
            <p:ph type="body" idx="1"/>
          </p:nvPr>
        </p:nvSpPr>
        <p:spPr>
          <a:xfrm>
            <a:off x="1337281" y="1885950"/>
            <a:ext cx="2946867"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356798" y="2571750"/>
            <a:ext cx="2927351"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4587996" y="1885950"/>
            <a:ext cx="293624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4577441" y="2571750"/>
            <a:ext cx="294679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7829037" y="1885950"/>
            <a:ext cx="2932113"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7829037" y="2571750"/>
            <a:ext cx="29321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fld id="{533E4934-D67F-2447-8E40-7565C0D95D0C}"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7"/>
            <a:ext cx="10515600" cy="1325563"/>
          </a:xfrm>
        </p:spPr>
        <p:txBody>
          <a:bodyPr/>
          <a:lstStyle/>
          <a:p>
            <a:r>
              <a:rPr lang="en-US" dirty="0"/>
              <a:t>Click to edit Master title style</a:t>
            </a:r>
          </a:p>
        </p:txBody>
      </p:sp>
      <p:sp>
        <p:nvSpPr>
          <p:cNvPr id="19" name="Text Placeholder 2"/>
          <p:cNvSpPr>
            <a:spLocks noGrp="1"/>
          </p:cNvSpPr>
          <p:nvPr>
            <p:ph type="body" idx="1"/>
          </p:nvPr>
        </p:nvSpPr>
        <p:spPr>
          <a:xfrm>
            <a:off x="1332085" y="4297503"/>
            <a:ext cx="2940051"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1332085" y="2256354"/>
            <a:ext cx="2940051"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1332085" y="4873767"/>
            <a:ext cx="2940051"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4568998" y="4297503"/>
            <a:ext cx="293052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4567645" y="4873766"/>
            <a:ext cx="2934407"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7804324" y="4297503"/>
            <a:ext cx="2932113"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7804322"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7804198" y="4873764"/>
            <a:ext cx="2935997"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fld id="{0B04CDEA-D7B9-D341-8CBE-D7BB9B5DAEB5}"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196B7EB-D145-4C4D-9F6D-5A3C2CF892D1}"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95F063A-207E-A642-ADD5-D891C58BBCFE}"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12"/>
          </p:nvPr>
        </p:nvSpPr>
        <p:spPr/>
        <p:txBody>
          <a:bodyPr/>
          <a:lstStyle/>
          <a:p>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20000" y="1825625"/>
            <a:ext cx="5025216"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9840" y="1825625"/>
            <a:ext cx="50339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5118100" y="6356349"/>
            <a:ext cx="2743200" cy="365125"/>
          </a:xfrm>
        </p:spPr>
        <p:txBody>
          <a:bodyPr/>
          <a:lstStyle/>
          <a:p>
            <a:fld id="{A903187D-1749-0D42-9881-0AFC80CE3A20}"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a:xfrm>
            <a:off x="254000" y="635635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8E5922E-CD06-E647-8463-ACED39BFA7BF}"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8" name="Footer Placeholder 7"/>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9" name="Slide Number Placeholder 8"/>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E760E4FD-A4AD-BF46-BD71-D30B935AFD8A}"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4" name="Footer Placeholder 3"/>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5" name="Slide Number Placeholder 4"/>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108448" y="6311899"/>
            <a:ext cx="2743200" cy="365125"/>
          </a:xfrm>
        </p:spPr>
        <p:txBody>
          <a:bodyPr/>
          <a:lstStyle/>
          <a:p>
            <a:fld id="{768B382D-AA66-1342-A017-A09B776EEF77}"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3" name="Footer Placeholder 2"/>
          <p:cNvSpPr>
            <a:spLocks noGrp="1"/>
          </p:cNvSpPr>
          <p:nvPr>
            <p:ph type="ftr" sz="quarter" idx="11"/>
          </p:nvPr>
        </p:nvSpPr>
        <p:spPr>
          <a:xfrm>
            <a:off x="234696" y="6311900"/>
            <a:ext cx="4114800" cy="365125"/>
          </a:xfrm>
        </p:spPr>
        <p:txBody>
          <a:bodyPr/>
          <a:lstStyle>
            <a:lvl1pPr algn="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4" name="Slide Number Placeholder 3"/>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A9265911-11AD-1B49-93C5-059F3DB30B12}"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776B1EB-95C7-CF4F-911B-E1F2897794D7}"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6" name="Footer Placeholder 5"/>
          <p:cNvSpPr>
            <a:spLocks noGrp="1"/>
          </p:cNvSpPr>
          <p:nvPr>
            <p:ph type="ftr" sz="quarter" idx="11"/>
          </p:nvPr>
        </p:nvSpPr>
        <p:spPr/>
        <p:txBody>
          <a:body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7" name="Slide Number Placeholder 6"/>
          <p:cNvSpPr>
            <a:spLocks noGrp="1"/>
          </p:cNvSpPr>
          <p:nvPr>
            <p:ph type="sldNum" sz="quarter" idx="12"/>
          </p:nvPr>
        </p:nvSpPr>
        <p:spPr/>
        <p:txBody>
          <a:body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slideLayout" Target="../slideLayouts/slideLayout31.xml"/><Relationship Id="rId15" Type="http://schemas.openxmlformats.org/officeDocument/2006/relationships/slideLayout" Target="../slideLayouts/slideLayout32.xml"/><Relationship Id="rId16" Type="http://schemas.openxmlformats.org/officeDocument/2006/relationships/slideLayout" Target="../slideLayouts/slideLayout33.xml"/><Relationship Id="rId17" Type="http://schemas.openxmlformats.org/officeDocument/2006/relationships/slideLayout" Target="../slideLayouts/slideLayout34.xml"/><Relationship Id="rId18" Type="http://schemas.openxmlformats.org/officeDocument/2006/relationships/theme" Target="../theme/theme2.xml"/><Relationship Id="rId19" Type="http://schemas.openxmlformats.org/officeDocument/2006/relationships/image" Target="../media/image1.png"/><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198ECDC3-9FDB-1143-A297-2183ECD078F0}" type="datetime1">
              <a:t>5/2/18</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39D500B-731B-C041-A399-EB03800DC922}" type="slidenum">
              <a:rPr>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a:t>
            </a:fld>
            <a:endParaRPr lang="en-US"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908194298"/>
      </p:ext>
    </p:extLst>
  </p:cSld>
  <p:clrMap bg1="dk1" tx1="lt1" bg2="dk2" tx2="lt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 id="2147483907" r:id="rId13"/>
    <p:sldLayoutId id="2147483908" r:id="rId14"/>
    <p:sldLayoutId id="2147483909" r:id="rId15"/>
    <p:sldLayoutId id="2147483910" r:id="rId16"/>
    <p:sldLayoutId id="2147483911" r:id="rId17"/>
  </p:sldLayoutIdLst>
  <p:hf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defTabSz="457200"/>
            <a:fld id="{EC5B307F-9115-BC40-B7D6-D011D5670EFB}" type="datetime1">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defTabSz="457200"/>
              <a:t>5/2/18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defTabSz="457200"/>
            <a:r>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defTabSz="457200"/>
            <a:fld id="{6D22F896-40B5-4ADD-8801-0D06FADFA095}" type="slidenum">
              <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defTabSz="457200"/>
              <a:t>‹#›</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573952788"/>
      </p:ext>
    </p:extLst>
  </p:cSld>
  <p:clrMap bg1="dk1" tx1="lt1" bg2="dk2" tx2="lt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 id="2147484081" r:id="rId11"/>
    <p:sldLayoutId id="2147484082" r:id="rId12"/>
    <p:sldLayoutId id="2147484083" r:id="rId13"/>
    <p:sldLayoutId id="2147484084" r:id="rId14"/>
    <p:sldLayoutId id="2147484085" r:id="rId15"/>
    <p:sldLayoutId id="2147484086" r:id="rId16"/>
    <p:sldLayoutId id="2147484087" r:id="rId17"/>
  </p:sldLayoutIdLst>
  <p:hf hdr="0" ft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8.png"/><Relationship Id="rId1" Type="http://schemas.microsoft.com/office/2007/relationships/media" Target="../media/media1.mp3"/><Relationship Id="rId2" Type="http://schemas.openxmlformats.org/officeDocument/2006/relationships/audio" Target="../media/media1.mp3"/></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jpeg"/><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tiff"/><Relationship Id="rId3" Type="http://schemas.openxmlformats.org/officeDocument/2006/relationships/image" Target="../media/image18.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tiff"/><Relationship Id="rId3" Type="http://schemas.openxmlformats.org/officeDocument/2006/relationships/image" Target="../media/image23.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tiff"/><Relationship Id="rId3" Type="http://schemas.openxmlformats.org/officeDocument/2006/relationships/image" Target="../media/image25.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tiff"/><Relationship Id="rId3" Type="http://schemas.openxmlformats.org/officeDocument/2006/relationships/image" Target="../media/image29.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tiff"/><Relationship Id="rId3" Type="http://schemas.openxmlformats.org/officeDocument/2006/relationships/image" Target="../media/image38.tiff"/></Relationships>
</file>

<file path=ppt/slides/_rels/slide36.xml.rels><?xml version="1.0" encoding="UTF-8" standalone="yes"?>
<Relationships xmlns="http://schemas.openxmlformats.org/package/2006/relationships"><Relationship Id="rId3" Type="http://schemas.openxmlformats.org/officeDocument/2006/relationships/image" Target="../media/image39.tiff"/><Relationship Id="rId4" Type="http://schemas.openxmlformats.org/officeDocument/2006/relationships/image" Target="../media/image40.tiff"/><Relationship Id="rId5" Type="http://schemas.openxmlformats.org/officeDocument/2006/relationships/image" Target="../media/image41.jpg"/><Relationship Id="rId1" Type="http://schemas.openxmlformats.org/officeDocument/2006/relationships/slideLayout" Target="../slideLayouts/slideLayout2.xml"/><Relationship Id="rId2" Type="http://schemas.openxmlformats.org/officeDocument/2006/relationships/image" Target="../media/image38.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299845985"/>
              </p:ext>
            </p:extLst>
          </p:nvPr>
        </p:nvGraphicFramePr>
        <p:xfrm>
          <a:off x="0" y="263519"/>
          <a:ext cx="12192000" cy="3403938"/>
        </p:xfrm>
        <a:graphic>
          <a:graphicData uri="http://schemas.openxmlformats.org/drawingml/2006/table">
            <a:tbl>
              <a:tblPr firstRow="1" bandRow="1">
                <a:tableStyleId>{7DF18680-E054-41AD-8BC1-D1AEF772440D}</a:tableStyleId>
              </a:tblPr>
              <a:tblGrid>
                <a:gridCol w="2438400"/>
                <a:gridCol w="2438400"/>
                <a:gridCol w="2438400"/>
                <a:gridCol w="2438400"/>
                <a:gridCol w="2438400"/>
              </a:tblGrid>
              <a:tr h="467529">
                <a:tc gridSpan="5">
                  <a:txBody>
                    <a:bodyPr/>
                    <a:lstStyle/>
                    <a:p>
                      <a:pPr algn="ctr"/>
                      <a:r>
                        <a:rPr lang="en-US" sz="2400"/>
                        <a:t>Level 1</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r>
                        <a:rPr lang="en-US"/>
                        <a:t>Personal and Public Identities</a:t>
                      </a:r>
                    </a:p>
                  </a:txBody>
                  <a:tcPr/>
                </a:tc>
                <a:tc>
                  <a:txBody>
                    <a:bodyPr/>
                    <a:lstStyle/>
                    <a:p>
                      <a:r>
                        <a:rPr lang="en-US"/>
                        <a:t>Families and Communities</a:t>
                      </a:r>
                    </a:p>
                  </a:txBody>
                  <a:tcPr/>
                </a:tc>
                <a:tc>
                  <a:txBody>
                    <a:bodyPr/>
                    <a:lstStyle/>
                    <a:p>
                      <a:r>
                        <a:rPr lang="en-US"/>
                        <a:t>Contemporary Life</a:t>
                      </a:r>
                    </a:p>
                  </a:txBody>
                  <a:tcPr/>
                </a:tc>
                <a:tc>
                  <a:txBody>
                    <a:bodyPr/>
                    <a:lstStyle/>
                    <a:p>
                      <a:r>
                        <a:rPr lang="en-US"/>
                        <a:t>Global Challenges</a:t>
                      </a:r>
                    </a:p>
                  </a:txBody>
                  <a:tcPr/>
                </a:tc>
                <a:tc>
                  <a:txBody>
                    <a:bodyPr/>
                    <a:lstStyle/>
                    <a:p>
                      <a:r>
                        <a:rPr lang="en-US"/>
                        <a:t>Contemporary Life</a:t>
                      </a:r>
                    </a:p>
                  </a:txBody>
                  <a:tcPr/>
                </a:tc>
              </a:tr>
              <a:tr h="422624">
                <a:tc>
                  <a:txBody>
                    <a:bodyPr/>
                    <a:lstStyle/>
                    <a:p>
                      <a:r>
                        <a:rPr lang="en-US"/>
                        <a:t>Our Identities</a:t>
                      </a:r>
                    </a:p>
                  </a:txBody>
                  <a:tcPr/>
                </a:tc>
                <a:tc>
                  <a:txBody>
                    <a:bodyPr/>
                    <a:lstStyle/>
                    <a:p>
                      <a:r>
                        <a:rPr lang="en-US"/>
                        <a:t>Our Connections</a:t>
                      </a:r>
                    </a:p>
                  </a:txBody>
                  <a:tcPr/>
                </a:tc>
                <a:tc>
                  <a:txBody>
                    <a:bodyPr/>
                    <a:lstStyle/>
                    <a:p>
                      <a:r>
                        <a:rPr lang="en-US"/>
                        <a:t>Food and Celebrations</a:t>
                      </a:r>
                    </a:p>
                  </a:txBody>
                  <a:tcPr/>
                </a:tc>
                <a:tc>
                  <a:txBody>
                    <a:bodyPr/>
                    <a:lstStyle/>
                    <a:p>
                      <a:r>
                        <a:rPr lang="en-US"/>
                        <a:t>Schooling Around the World</a:t>
                      </a:r>
                    </a:p>
                  </a:txBody>
                  <a:tcPr/>
                </a:tc>
                <a:tc>
                  <a:txBody>
                    <a:bodyPr/>
                    <a:lstStyle/>
                    <a:p>
                      <a:r>
                        <a:rPr lang="en-US"/>
                        <a:t>Vacation Time</a:t>
                      </a:r>
                    </a:p>
                  </a:txBody>
                  <a:tcPr/>
                </a:tc>
              </a:tr>
              <a:tr h="4226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Who am I? Who are you?</a:t>
                      </a:r>
                      <a:r>
                        <a:rPr lang="en-US" baseline="0"/>
                        <a:t> </a:t>
                      </a:r>
                      <a:endParaRPr lang="en-US"/>
                    </a:p>
                  </a:txBody>
                  <a:tcPr/>
                </a:tc>
                <a:tc>
                  <a:txBody>
                    <a:bodyPr/>
                    <a:lstStyle/>
                    <a:p>
                      <a:r>
                        <a:rPr lang="en-US"/>
                        <a:t>How are we connected to others?</a:t>
                      </a:r>
                    </a:p>
                  </a:txBody>
                  <a:tcPr/>
                </a:tc>
                <a:tc>
                  <a:txBody>
                    <a:bodyPr/>
                    <a:lstStyle/>
                    <a:p>
                      <a:r>
                        <a:rPr lang="en-US" sz="1800" u="none" strike="noStrike" kern="1200">
                          <a:effectLst/>
                        </a:rPr>
                        <a:t>How do traditions, festivals and foods define our celebrations?</a:t>
                      </a:r>
                      <a:endParaRPr lang="en-US"/>
                    </a:p>
                  </a:txBody>
                  <a:tcPr/>
                </a:tc>
                <a:tc>
                  <a:txBody>
                    <a:bodyPr/>
                    <a:lstStyle/>
                    <a:p>
                      <a:r>
                        <a:rPr lang="en-US"/>
                        <a:t>What role does school play in our lives? </a:t>
                      </a:r>
                    </a:p>
                  </a:txBody>
                  <a:tcPr/>
                </a:tc>
                <a:tc>
                  <a:txBody>
                    <a:bodyPr/>
                    <a:lstStyle/>
                    <a:p>
                      <a:r>
                        <a:rPr lang="en-US"/>
                        <a:t>What is an ideal vacation?</a:t>
                      </a:r>
                    </a:p>
                  </a:txBody>
                  <a:tcPr/>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graphicFrame>
        <p:nvGraphicFramePr>
          <p:cNvPr id="8" name="Table 7"/>
          <p:cNvGraphicFramePr>
            <a:graphicFrameLocks noGrp="1"/>
          </p:cNvGraphicFramePr>
          <p:nvPr>
            <p:extLst>
              <p:ext uri="{D42A27DB-BD31-4B8C-83A1-F6EECF244321}">
                <p14:modId xmlns:p14="http://schemas.microsoft.com/office/powerpoint/2010/main" val="160328964"/>
              </p:ext>
            </p:extLst>
          </p:nvPr>
        </p:nvGraphicFramePr>
        <p:xfrm>
          <a:off x="1228725" y="3852895"/>
          <a:ext cx="10272714" cy="2082290"/>
        </p:xfrm>
        <a:graphic>
          <a:graphicData uri="http://schemas.openxmlformats.org/drawingml/2006/table">
            <a:tbl>
              <a:tblPr firstRow="1" bandRow="1">
                <a:tableStyleId>{7DF18680-E054-41AD-8BC1-D1AEF772440D}</a:tableStyleId>
              </a:tblPr>
              <a:tblGrid>
                <a:gridCol w="5136357"/>
                <a:gridCol w="5136357"/>
              </a:tblGrid>
              <a:tr h="851846">
                <a:tc>
                  <a:txBody>
                    <a:bodyPr/>
                    <a:lstStyle/>
                    <a:p>
                      <a:pPr algn="ctr"/>
                      <a:r>
                        <a:rPr lang="en-US" sz="2400"/>
                        <a:t>7</a:t>
                      </a:r>
                      <a:r>
                        <a:rPr lang="en-US" sz="2400" baseline="30000"/>
                        <a:t>th</a:t>
                      </a:r>
                      <a:endParaRPr lang="en-US" sz="2400"/>
                    </a:p>
                    <a:p>
                      <a:pPr algn="ctr"/>
                      <a:r>
                        <a:rPr lang="en-US" sz="2400"/>
                        <a:t>NM/NH</a:t>
                      </a:r>
                    </a:p>
                  </a:txBody>
                  <a:tcPr/>
                </a:tc>
                <a:tc>
                  <a:txBody>
                    <a:bodyPr/>
                    <a:lstStyle/>
                    <a:p>
                      <a:pPr algn="ctr"/>
                      <a:r>
                        <a:rPr lang="en-US" sz="2400"/>
                        <a:t>8</a:t>
                      </a:r>
                      <a:r>
                        <a:rPr lang="en-US" sz="2400" baseline="30000"/>
                        <a:t>th</a:t>
                      </a:r>
                      <a:endParaRPr lang="en-US" sz="2400"/>
                    </a:p>
                    <a:p>
                      <a:pPr algn="ctr"/>
                      <a:r>
                        <a:rPr lang="en-US" sz="2400"/>
                        <a:t>NH/IL</a:t>
                      </a:r>
                    </a:p>
                  </a:txBody>
                  <a:tcPr/>
                </a:tc>
              </a:tr>
              <a:tr h="410148">
                <a:tc>
                  <a:txBody>
                    <a:bodyPr/>
                    <a:lstStyle/>
                    <a:p>
                      <a:pPr algn="l"/>
                      <a:r>
                        <a:rPr lang="en-US" sz="2000"/>
                        <a:t>Our Identities</a:t>
                      </a:r>
                    </a:p>
                  </a:txBody>
                  <a:tcPr anchor="ctr"/>
                </a:tc>
                <a:tc>
                  <a:txBody>
                    <a:bodyPr/>
                    <a:lstStyle/>
                    <a:p>
                      <a:pPr algn="l"/>
                      <a:r>
                        <a:rPr lang="en-US" sz="2000"/>
                        <a:t>Food</a:t>
                      </a:r>
                      <a:r>
                        <a:rPr lang="en-US" sz="2000" baseline="0"/>
                        <a:t> and Celebrations</a:t>
                      </a:r>
                      <a:endParaRPr lang="en-US" sz="2000"/>
                    </a:p>
                  </a:txBody>
                  <a:tcPr anchor="ctr"/>
                </a:tc>
              </a:tr>
              <a:tr h="410148">
                <a:tc>
                  <a:txBody>
                    <a:bodyPr/>
                    <a:lstStyle/>
                    <a:p>
                      <a:pPr algn="l"/>
                      <a:r>
                        <a:rPr lang="en-US" sz="2000"/>
                        <a:t>Our Connections</a:t>
                      </a:r>
                    </a:p>
                  </a:txBody>
                  <a:tcPr anchor="ctr"/>
                </a:tc>
                <a:tc>
                  <a:txBody>
                    <a:bodyPr/>
                    <a:lstStyle/>
                    <a:p>
                      <a:pPr algn="l"/>
                      <a:r>
                        <a:rPr lang="en-US" sz="2000"/>
                        <a:t>Schooling Around</a:t>
                      </a:r>
                      <a:r>
                        <a:rPr lang="en-US" sz="2000" baseline="0"/>
                        <a:t> the World</a:t>
                      </a:r>
                      <a:endParaRPr lang="en-US" sz="2000"/>
                    </a:p>
                  </a:txBody>
                  <a:tcPr anchor="ctr"/>
                </a:tc>
              </a:tr>
              <a:tr h="410148">
                <a:tc>
                  <a:txBody>
                    <a:bodyPr/>
                    <a:lstStyle/>
                    <a:p>
                      <a:pPr algn="l"/>
                      <a:r>
                        <a:rPr lang="en-US" sz="2000"/>
                        <a:t>????? – Endangered</a:t>
                      </a:r>
                      <a:r>
                        <a:rPr lang="en-US" sz="2000" baseline="0"/>
                        <a:t> Species</a:t>
                      </a:r>
                      <a:endParaRPr lang="en-US" sz="2000"/>
                    </a:p>
                  </a:txBody>
                  <a:tcPr anchor="ctr"/>
                </a:tc>
                <a:tc>
                  <a:txBody>
                    <a:bodyPr/>
                    <a:lstStyle/>
                    <a:p>
                      <a:pPr algn="l"/>
                      <a:r>
                        <a:rPr lang="en-US" sz="2000"/>
                        <a:t>Vacation Time</a:t>
                      </a:r>
                    </a:p>
                  </a:txBody>
                  <a:tcPr anchor="ctr"/>
                </a:tc>
              </a:tr>
            </a:tbl>
          </a:graphicData>
        </a:graphic>
      </p:graphicFrame>
    </p:spTree>
    <p:extLst>
      <p:ext uri="{BB962C8B-B14F-4D97-AF65-F5344CB8AC3E}">
        <p14:creationId xmlns:p14="http://schemas.microsoft.com/office/powerpoint/2010/main" val="18646542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10</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 y="529008"/>
            <a:ext cx="11229975" cy="5510437"/>
          </a:xfrm>
          <a:prstGeom prst="rect">
            <a:avLst/>
          </a:prstGeom>
        </p:spPr>
      </p:pic>
    </p:spTree>
    <p:extLst>
      <p:ext uri="{BB962C8B-B14F-4D97-AF65-F5344CB8AC3E}">
        <p14:creationId xmlns:p14="http://schemas.microsoft.com/office/powerpoint/2010/main" val="685841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696" y="780234"/>
            <a:ext cx="11687175" cy="4946752"/>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11</a:t>
            </a:fld>
            <a:endParaRPr lang="en-US"/>
          </a:p>
        </p:txBody>
      </p:sp>
    </p:spTree>
    <p:extLst>
      <p:ext uri="{BB962C8B-B14F-4D97-AF65-F5344CB8AC3E}">
        <p14:creationId xmlns:p14="http://schemas.microsoft.com/office/powerpoint/2010/main" val="1395541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52650" y="393701"/>
            <a:ext cx="8413750" cy="1296989"/>
          </a:xfrm>
          <a:solidFill>
            <a:schemeClr val="accent5">
              <a:lumMod val="75000"/>
            </a:schemeClr>
          </a:solidFill>
        </p:spPr>
        <p:txBody>
          <a:bodyPr>
            <a:normAutofit/>
          </a:bodyPr>
          <a:lstStyle/>
          <a:p>
            <a:r>
              <a:rPr lang="en-US" sz="4000" b="1">
                <a:solidFill>
                  <a:schemeClr val="tx1"/>
                </a:solidFill>
              </a:rPr>
              <a:t>Prefiero las vacaciones en la playa</a:t>
            </a:r>
            <a:endParaRPr lang="en-US" sz="4000">
              <a:solidFill>
                <a:schemeClr val="tx1"/>
              </a:solidFill>
            </a:endParaRPr>
          </a:p>
        </p:txBody>
      </p:sp>
      <p:pic>
        <p:nvPicPr>
          <p:cNvPr id="6" name="Vacaciones_playa">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9753600" y="393700"/>
            <a:ext cx="812800" cy="812800"/>
          </a:xfrm>
        </p:spPr>
      </p:pic>
      <p:sp>
        <p:nvSpPr>
          <p:cNvPr id="2" name="Footer Placeholder 1"/>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12</a:t>
            </a:fld>
            <a:endParaRPr lang="en-US"/>
          </a:p>
        </p:txBody>
      </p:sp>
      <p:sp>
        <p:nvSpPr>
          <p:cNvPr id="5" name="TextBox 4"/>
          <p:cNvSpPr txBox="1"/>
          <p:nvPr/>
        </p:nvSpPr>
        <p:spPr>
          <a:xfrm>
            <a:off x="771525" y="2500313"/>
            <a:ext cx="10582275" cy="3046988"/>
          </a:xfrm>
          <a:prstGeom prst="rect">
            <a:avLst/>
          </a:prstGeom>
          <a:noFill/>
        </p:spPr>
        <p:txBody>
          <a:bodyPr wrap="square" rtlCol="0">
            <a:spAutoFit/>
          </a:bodyPr>
          <a:lstStyle/>
          <a:p>
            <a:pPr marL="342900" indent="-342900">
              <a:buAutoNum type="arabicPeriod"/>
            </a:pPr>
            <a:r>
              <a:rPr lang="en-US" sz="2400"/>
              <a:t>Give 3 reasons why the speaker loves a beach vacation. </a:t>
            </a:r>
          </a:p>
          <a:p>
            <a:pPr marL="342900" indent="-342900">
              <a:buAutoNum type="arabicPeriod"/>
            </a:pPr>
            <a:endParaRPr lang="en-US" sz="2400"/>
          </a:p>
          <a:p>
            <a:pPr marL="342900" indent="-342900">
              <a:buAutoNum type="arabicPeriod"/>
            </a:pPr>
            <a:endParaRPr lang="en-US" sz="2400"/>
          </a:p>
          <a:p>
            <a:pPr marL="342900" indent="-342900">
              <a:buAutoNum type="arabicPeriod"/>
            </a:pPr>
            <a:r>
              <a:rPr lang="en-US" sz="2400"/>
              <a:t>What are 2 sports not listed above that she enjoys?</a:t>
            </a:r>
          </a:p>
          <a:p>
            <a:pPr marL="342900" indent="-342900">
              <a:buAutoNum type="arabicPeriod"/>
            </a:pPr>
            <a:endParaRPr lang="en-US" sz="2400"/>
          </a:p>
          <a:p>
            <a:pPr marL="342900" indent="-342900">
              <a:buAutoNum type="arabicPeriod"/>
            </a:pPr>
            <a:endParaRPr lang="en-US" sz="2400"/>
          </a:p>
          <a:p>
            <a:pPr marL="342900" indent="-342900">
              <a:buAutoNum type="arabicPeriod"/>
            </a:pPr>
            <a:r>
              <a:rPr lang="en-US" sz="2400"/>
              <a:t>What type of vacation does she hate? Share at least 2 specifics about such a vacation.</a:t>
            </a:r>
          </a:p>
        </p:txBody>
      </p:sp>
    </p:spTree>
    <p:extLst>
      <p:ext uri="{BB962C8B-B14F-4D97-AF65-F5344CB8AC3E}">
        <p14:creationId xmlns:p14="http://schemas.microsoft.com/office/powerpoint/2010/main" val="57345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268"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 y="333672"/>
            <a:ext cx="12166854" cy="5090816"/>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13</a:t>
            </a:fld>
            <a:endParaRPr lang="en-US"/>
          </a:p>
        </p:txBody>
      </p:sp>
    </p:spTree>
    <p:extLst>
      <p:ext uri="{BB962C8B-B14F-4D97-AF65-F5344CB8AC3E}">
        <p14:creationId xmlns:p14="http://schemas.microsoft.com/office/powerpoint/2010/main" val="1741430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7886700" cy="1006474"/>
          </a:xfrm>
          <a:solidFill>
            <a:schemeClr val="accent5">
              <a:lumMod val="75000"/>
            </a:schemeClr>
          </a:solidFill>
        </p:spPr>
        <p:txBody>
          <a:bodyPr>
            <a:normAutofit/>
          </a:bodyPr>
          <a:lstStyle/>
          <a:p>
            <a:pPr algn="ctr"/>
            <a:r>
              <a:rPr lang="en-US" sz="4000">
                <a:solidFill>
                  <a:schemeClr val="tx1"/>
                </a:solidFill>
              </a:rPr>
              <a:t>Interpersonal Assessment Guidelines</a:t>
            </a:r>
          </a:p>
        </p:txBody>
      </p:sp>
      <p:sp>
        <p:nvSpPr>
          <p:cNvPr id="3" name="Content Placeholder 2"/>
          <p:cNvSpPr>
            <a:spLocks noGrp="1"/>
          </p:cNvSpPr>
          <p:nvPr>
            <p:ph idx="1"/>
          </p:nvPr>
        </p:nvSpPr>
        <p:spPr>
          <a:xfrm>
            <a:off x="285749" y="1857375"/>
            <a:ext cx="11572875" cy="4319588"/>
          </a:xfrm>
        </p:spPr>
        <p:txBody>
          <a:bodyPr>
            <a:normAutofit/>
          </a:bodyPr>
          <a:lstStyle/>
          <a:p>
            <a:pPr lvl="0"/>
            <a:r>
              <a:rPr lang="en-US"/>
              <a:t>The assessment is between 2 students who are selected at random.</a:t>
            </a:r>
          </a:p>
          <a:p>
            <a:pPr lvl="0"/>
            <a:r>
              <a:rPr lang="en-US"/>
              <a:t>Students are given up to 2 minutes to show what they can do. </a:t>
            </a:r>
          </a:p>
          <a:p>
            <a:pPr lvl="0"/>
            <a:r>
              <a:rPr lang="en-US"/>
              <a:t>If a prompt requires images, they should be images that have been used throughout the unit and images that reflect the target culture.</a:t>
            </a:r>
          </a:p>
          <a:p>
            <a:pPr lvl="0"/>
            <a:r>
              <a:rPr lang="en-US"/>
              <a:t>Retakes are allowed. The second score counts. There is no need to change the prompt. If images were used, the images would be different.</a:t>
            </a:r>
          </a:p>
          <a:p>
            <a:pPr lvl="0"/>
            <a:r>
              <a:rPr lang="en-US"/>
              <a:t>If doing the Global project, the images can come from what was shared by students during the class.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pPr/>
              <a:t>14</a:t>
            </a:fld>
            <a:endParaRPr lang="en-US" dirty="0"/>
          </a:p>
        </p:txBody>
      </p:sp>
    </p:spTree>
    <p:extLst>
      <p:ext uri="{BB962C8B-B14F-4D97-AF65-F5344CB8AC3E}">
        <p14:creationId xmlns:p14="http://schemas.microsoft.com/office/powerpoint/2010/main" val="15449603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228601"/>
            <a:ext cx="10001250" cy="1198758"/>
          </a:xfrm>
          <a:solidFill>
            <a:schemeClr val="accent5">
              <a:lumMod val="75000"/>
            </a:schemeClr>
          </a:solidFill>
        </p:spPr>
        <p:txBody>
          <a:bodyPr>
            <a:normAutofit fontScale="90000"/>
          </a:bodyPr>
          <a:lstStyle/>
          <a:p>
            <a:r>
              <a:rPr lang="en-US">
                <a:solidFill>
                  <a:schemeClr val="tx1"/>
                </a:solidFill>
              </a:rPr>
              <a:t>Family, Friends and Pets</a:t>
            </a:r>
            <a:br>
              <a:rPr lang="en-US">
                <a:solidFill>
                  <a:schemeClr val="tx1"/>
                </a:solidFill>
              </a:rPr>
            </a:br>
            <a:r>
              <a:rPr lang="en-US" sz="2800">
                <a:solidFill>
                  <a:schemeClr val="tx1"/>
                </a:solidFill>
              </a:rPr>
              <a:t>How am I connected to others?</a:t>
            </a:r>
          </a:p>
        </p:txBody>
      </p:sp>
      <p:sp>
        <p:nvSpPr>
          <p:cNvPr id="5" name="Slide Number Placeholder 4"/>
          <p:cNvSpPr>
            <a:spLocks noGrp="1"/>
          </p:cNvSpPr>
          <p:nvPr>
            <p:ph type="sldNum" sz="quarter" idx="12"/>
          </p:nvPr>
        </p:nvSpPr>
        <p:spPr/>
        <p:txBody>
          <a:bodyPr/>
          <a:lstStyle/>
          <a:p>
            <a:fld id="{74C2F60E-34D8-DD42-93FD-7BD7AE432328}" type="slidenum">
              <a:rPr lang="en-US"/>
              <a:pPr/>
              <a:t>15</a:t>
            </a:fld>
            <a:endParaRPr lang="en-US"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545" y="1580307"/>
            <a:ext cx="9336059" cy="5277693"/>
          </a:xfrm>
        </p:spPr>
      </p:pic>
    </p:spTree>
    <p:extLst>
      <p:ext uri="{BB962C8B-B14F-4D97-AF65-F5344CB8AC3E}">
        <p14:creationId xmlns:p14="http://schemas.microsoft.com/office/powerpoint/2010/main" val="923473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2351" y="298221"/>
            <a:ext cx="7835861" cy="894960"/>
          </a:xfrm>
          <a:solidFill>
            <a:schemeClr val="accent5">
              <a:lumMod val="75000"/>
            </a:schemeClr>
          </a:solidFill>
        </p:spPr>
        <p:txBody>
          <a:bodyPr>
            <a:normAutofit fontScale="90000"/>
          </a:bodyPr>
          <a:lstStyle/>
          <a:p>
            <a:r>
              <a:rPr lang="en-US">
                <a:solidFill>
                  <a:schemeClr val="tx1"/>
                </a:solidFill>
              </a:rPr>
              <a:t>Vacation Time — Why travel?</a:t>
            </a:r>
            <a:endParaRPr lang="en-US" sz="28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16</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8647" y="1289590"/>
            <a:ext cx="9223268" cy="5431885"/>
          </a:xfrm>
        </p:spPr>
      </p:pic>
    </p:spTree>
    <p:extLst>
      <p:ext uri="{BB962C8B-B14F-4D97-AF65-F5344CB8AC3E}">
        <p14:creationId xmlns:p14="http://schemas.microsoft.com/office/powerpoint/2010/main" val="9569153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17</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42899"/>
            <a:ext cx="12183271" cy="6157913"/>
          </a:xfrm>
          <a:prstGeom prst="rect">
            <a:avLst/>
          </a:prstGeom>
        </p:spPr>
      </p:pic>
    </p:spTree>
    <p:extLst>
      <p:ext uri="{BB962C8B-B14F-4D97-AF65-F5344CB8AC3E}">
        <p14:creationId xmlns:p14="http://schemas.microsoft.com/office/powerpoint/2010/main" val="112752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p:cNvSpPr>
            <a:spLocks noGrp="1"/>
          </p:cNvSpPr>
          <p:nvPr>
            <p:ph type="ftr" sz="quarter" idx="11"/>
          </p:nvPr>
        </p:nvSpPr>
        <p:spPr/>
        <p:txBody>
          <a:bodyPr/>
          <a:lstStyle/>
          <a:p>
            <a:r>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p>
        </p:txBody>
      </p:sp>
      <p:sp>
        <p:nvSpPr>
          <p:cNvPr id="199682" name="Title 1"/>
          <p:cNvSpPr>
            <a:spLocks noGrp="1"/>
          </p:cNvSpPr>
          <p:nvPr>
            <p:ph type="title" idx="4294967295"/>
          </p:nvPr>
        </p:nvSpPr>
        <p:spPr>
          <a:xfrm>
            <a:off x="1880078" y="224500"/>
            <a:ext cx="2349023" cy="859178"/>
          </a:xfrm>
          <a:solidFill>
            <a:schemeClr val="accent1"/>
          </a:solidFill>
        </p:spPr>
        <p:txBody>
          <a:bodyPr>
            <a:normAutofit/>
          </a:bodyPr>
          <a:lstStyle/>
          <a:p>
            <a:pPr algn="ctr" eaLnBrk="1" hangingPunct="1"/>
            <a:r>
              <a:rPr lang="en-US" sz="3200">
                <a:solidFill>
                  <a:schemeClr val="tx1"/>
                </a:solidFill>
                <a:ea typeface="ＭＳ Ｐゴシック" pitchFamily="-105" charset="-128"/>
                <a:cs typeface="ＭＳ Ｐゴシック" pitchFamily="-105" charset="-128"/>
              </a:rPr>
              <a:t>Testing Day</a:t>
            </a:r>
          </a:p>
        </p:txBody>
      </p:sp>
      <p:sp>
        <p:nvSpPr>
          <p:cNvPr id="199683" name="Content Placeholder 7"/>
          <p:cNvSpPr>
            <a:spLocks noGrp="1"/>
          </p:cNvSpPr>
          <p:nvPr>
            <p:ph idx="4294967295"/>
          </p:nvPr>
        </p:nvSpPr>
        <p:spPr>
          <a:xfrm>
            <a:off x="4578123" y="302757"/>
            <a:ext cx="6022975" cy="5304947"/>
          </a:xfrm>
        </p:spPr>
        <p:txBody>
          <a:bodyPr>
            <a:noAutofit/>
          </a:bodyPr>
          <a:lstStyle/>
          <a:p>
            <a:pPr eaLnBrk="1" hangingPunct="1"/>
            <a:r>
              <a:rPr lang="en-US" sz="2000">
                <a:ea typeface="Cambria" pitchFamily="-105" charset="0"/>
                <a:cs typeface="Cambria" pitchFamily="-105" charset="0"/>
              </a:rPr>
              <a:t>Use the technology that is available to you, low-tech options will work</a:t>
            </a:r>
          </a:p>
          <a:p>
            <a:pPr eaLnBrk="1" hangingPunct="1"/>
            <a:r>
              <a:rPr lang="en-US" sz="2000">
                <a:ea typeface="Cambria" pitchFamily="-105" charset="0"/>
                <a:cs typeface="Cambria" pitchFamily="-105" charset="0"/>
              </a:rPr>
              <a:t>Select random partners on the day of the test, determine and post the order</a:t>
            </a:r>
          </a:p>
          <a:p>
            <a:pPr eaLnBrk="1" hangingPunct="1"/>
            <a:r>
              <a:rPr lang="en-US" sz="2000">
                <a:ea typeface="Cambria" pitchFamily="-105" charset="0"/>
                <a:cs typeface="Cambria" pitchFamily="-105" charset="0"/>
              </a:rPr>
              <a:t>Assign work to students, often a presentational assessment will work well</a:t>
            </a:r>
          </a:p>
          <a:p>
            <a:pPr eaLnBrk="1" hangingPunct="1"/>
            <a:r>
              <a:rPr lang="en-US" sz="2000">
                <a:ea typeface="Cambria" pitchFamily="-105" charset="0"/>
                <a:cs typeface="Cambria" pitchFamily="-105" charset="0"/>
              </a:rPr>
              <a:t>Create an ondeck area where each pair draws a situation at random, practices for 2 minutes and prepares to take either part</a:t>
            </a:r>
          </a:p>
          <a:p>
            <a:pPr eaLnBrk="1" hangingPunct="1"/>
            <a:r>
              <a:rPr lang="en-US" sz="2000">
                <a:ea typeface="Cambria" pitchFamily="-105" charset="0"/>
                <a:cs typeface="Cambria" pitchFamily="-105" charset="0"/>
              </a:rPr>
              <a:t>Move the ondeck students to a station in front of you. Give students up to 2 minutes to complete the task and indicate which partner should start the conversation. </a:t>
            </a:r>
          </a:p>
          <a:p>
            <a:pPr eaLnBrk="1" hangingPunct="1"/>
            <a:r>
              <a:rPr lang="en-US" sz="2000">
                <a:ea typeface="Cambria" pitchFamily="-105" charset="0"/>
                <a:cs typeface="Cambria" pitchFamily="-105" charset="0"/>
              </a:rPr>
              <a:t>Call time if necessary. Mark the rubric before asking the next pair to move to the station in front of you. </a:t>
            </a:r>
          </a:p>
          <a:p>
            <a:pPr marL="0" indent="0">
              <a:buNone/>
            </a:pPr>
            <a:endParaRPr lang="en-US" sz="2000">
              <a:ea typeface="Cambria" pitchFamily="-105" charset="0"/>
              <a:cs typeface="Cambria" pitchFamily="-105" charset="0"/>
            </a:endParaRPr>
          </a:p>
        </p:txBody>
      </p:sp>
      <p:grpSp>
        <p:nvGrpSpPr>
          <p:cNvPr id="2" name="Group 34"/>
          <p:cNvGrpSpPr>
            <a:grpSpLocks/>
          </p:cNvGrpSpPr>
          <p:nvPr/>
        </p:nvGrpSpPr>
        <p:grpSpPr bwMode="auto">
          <a:xfrm>
            <a:off x="1752600" y="1395413"/>
            <a:ext cx="2840038" cy="1905000"/>
            <a:chOff x="228600" y="1394936"/>
            <a:chExt cx="2839903" cy="1905000"/>
          </a:xfrm>
        </p:grpSpPr>
        <p:pic>
          <p:nvPicPr>
            <p:cNvPr id="199699"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9700" name="TextBox 20"/>
            <p:cNvSpPr txBox="1">
              <a:spLocks noChangeArrowheads="1"/>
            </p:cNvSpPr>
            <p:nvPr/>
          </p:nvSpPr>
          <p:spPr bwMode="auto">
            <a:xfrm>
              <a:off x="794641" y="1459468"/>
              <a:ext cx="1492325" cy="369332"/>
            </a:xfrm>
            <a:prstGeom prst="rect">
              <a:avLst/>
            </a:prstGeom>
            <a:noFill/>
            <a:ln w="9525">
              <a:noFill/>
              <a:miter lim="800000"/>
              <a:headEnd/>
              <a:tailEnd/>
            </a:ln>
          </p:spPr>
          <p:txBody>
            <a:bodyPr wrap="none">
              <a:prstTxWarp prst="textNoShape">
                <a:avLst/>
              </a:prstTxWarp>
              <a:spAutoFit/>
            </a:bodyPr>
            <a:lstStyle/>
            <a:p>
              <a:pPr defTabSz="457200"/>
              <a:r>
                <a:rPr lang="en-US">
                  <a:solidFill>
                    <a:prstClr val="white"/>
                  </a:solidFill>
                </a:rPr>
                <a:t>On-deck Area</a:t>
              </a:r>
            </a:p>
          </p:txBody>
        </p:sp>
        <p:sp>
          <p:nvSpPr>
            <p:cNvPr id="199701" name="TextBox 21"/>
            <p:cNvSpPr txBox="1">
              <a:spLocks noChangeArrowheads="1"/>
            </p:cNvSpPr>
            <p:nvPr/>
          </p:nvSpPr>
          <p:spPr bwMode="auto">
            <a:xfrm>
              <a:off x="1320793" y="2004536"/>
              <a:ext cx="1747710" cy="1077218"/>
            </a:xfrm>
            <a:prstGeom prst="rect">
              <a:avLst/>
            </a:prstGeom>
            <a:noFill/>
            <a:ln w="9525">
              <a:noFill/>
              <a:miter lim="800000"/>
              <a:headEnd/>
              <a:tailEnd/>
            </a:ln>
          </p:spPr>
          <p:txBody>
            <a:bodyPr>
              <a:prstTxWarp prst="textNoShape">
                <a:avLst/>
              </a:prstTxWarp>
              <a:spAutoFit/>
            </a:bodyPr>
            <a:lstStyle/>
            <a:p>
              <a:pPr defTabSz="457200"/>
              <a:r>
                <a:rPr lang="en-US" sz="1600">
                  <a:solidFill>
                    <a:prstClr val="white"/>
                  </a:solidFill>
                </a:rPr>
                <a:t>Students:</a:t>
              </a:r>
            </a:p>
            <a:p>
              <a:pPr defTabSz="457200">
                <a:buFont typeface="Arial" pitchFamily="-105" charset="0"/>
                <a:buChar char="•"/>
              </a:pPr>
              <a:r>
                <a:rPr lang="en-US" sz="1600">
                  <a:solidFill>
                    <a:prstClr val="white"/>
                  </a:solidFill>
                </a:rPr>
                <a:t>Select images</a:t>
              </a:r>
            </a:p>
            <a:p>
              <a:pPr defTabSz="457200">
                <a:buFont typeface="Arial" pitchFamily="-105" charset="0"/>
                <a:buChar char="•"/>
              </a:pPr>
              <a:r>
                <a:rPr lang="en-US" sz="1600">
                  <a:solidFill>
                    <a:prstClr val="white"/>
                  </a:solidFill>
                </a:rPr>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199703"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pPr defTabSz="457200"/>
              <a:r>
                <a:rPr lang="en-US">
                  <a:solidFill>
                    <a:prstClr val="white"/>
                  </a:solidFill>
                </a:rPr>
                <a:t>1.</a:t>
              </a:r>
            </a:p>
          </p:txBody>
        </p:sp>
      </p:grpSp>
      <p:grpSp>
        <p:nvGrpSpPr>
          <p:cNvPr id="3" name="Group 27"/>
          <p:cNvGrpSpPr>
            <a:grpSpLocks/>
          </p:cNvGrpSpPr>
          <p:nvPr/>
        </p:nvGrpSpPr>
        <p:grpSpPr bwMode="auto">
          <a:xfrm>
            <a:off x="1600200" y="4419600"/>
            <a:ext cx="3962400" cy="2133600"/>
            <a:chOff x="76200" y="4419600"/>
            <a:chExt cx="3962400" cy="2133600"/>
          </a:xfrm>
        </p:grpSpPr>
        <p:pic>
          <p:nvPicPr>
            <p:cNvPr id="199692" name="Picture 18" descr="teachhead10-4c.gif"/>
            <p:cNvPicPr>
              <a:picLocks noChangeAspect="1"/>
            </p:cNvPicPr>
            <p:nvPr/>
          </p:nvPicPr>
          <p:blipFill>
            <a:blip r:embed="rId4"/>
            <a:srcRect/>
            <a:stretch>
              <a:fillRect/>
            </a:stretch>
          </p:blipFill>
          <p:spPr bwMode="auto">
            <a:xfrm>
              <a:off x="356077" y="5507391"/>
              <a:ext cx="889000" cy="705866"/>
            </a:xfrm>
            <a:prstGeom prst="rect">
              <a:avLst/>
            </a:prstGeom>
            <a:noFill/>
            <a:ln w="9525">
              <a:noFill/>
              <a:miter lim="800000"/>
              <a:headEnd/>
              <a:tailEnd/>
            </a:ln>
          </p:spPr>
        </p:pic>
        <p:pic>
          <p:nvPicPr>
            <p:cNvPr id="199693" name="Picture 14" descr="answer-girl2-color.gif"/>
            <p:cNvPicPr>
              <a:picLocks noChangeAspect="1"/>
            </p:cNvPicPr>
            <p:nvPr/>
          </p:nvPicPr>
          <p:blipFill>
            <a:blip r:embed="rId5"/>
            <a:srcRect/>
            <a:stretch>
              <a:fillRect/>
            </a:stretch>
          </p:blipFill>
          <p:spPr bwMode="auto">
            <a:xfrm>
              <a:off x="1194277" y="5354991"/>
              <a:ext cx="514350" cy="617220"/>
            </a:xfrm>
            <a:prstGeom prst="rect">
              <a:avLst/>
            </a:prstGeom>
            <a:noFill/>
            <a:ln w="9525">
              <a:noFill/>
              <a:miter lim="800000"/>
              <a:headEnd/>
              <a:tailEnd/>
            </a:ln>
          </p:spPr>
        </p:pic>
        <p:pic>
          <p:nvPicPr>
            <p:cNvPr id="199694" name="Picture 13" descr="answer-boy-color.gif"/>
            <p:cNvPicPr>
              <a:picLocks noChangeAspect="1"/>
            </p:cNvPicPr>
            <p:nvPr/>
          </p:nvPicPr>
          <p:blipFill>
            <a:blip r:embed="rId6"/>
            <a:srcRect/>
            <a:stretch>
              <a:fillRect/>
            </a:stretch>
          </p:blipFill>
          <p:spPr bwMode="auto">
            <a:xfrm>
              <a:off x="889477" y="4890171"/>
              <a:ext cx="514350" cy="617220"/>
            </a:xfrm>
            <a:prstGeom prst="rect">
              <a:avLst/>
            </a:prstGeom>
            <a:noFill/>
            <a:ln w="9525">
              <a:noFill/>
              <a:miter lim="800000"/>
              <a:headEnd/>
              <a:tailEnd/>
            </a:ln>
          </p:spPr>
        </p:pic>
        <p:sp>
          <p:nvSpPr>
            <p:cNvPr id="199695" name="TextBox 22"/>
            <p:cNvSpPr txBox="1">
              <a:spLocks noChangeArrowheads="1"/>
            </p:cNvSpPr>
            <p:nvPr/>
          </p:nvSpPr>
          <p:spPr bwMode="auto">
            <a:xfrm>
              <a:off x="1143472" y="4572000"/>
              <a:ext cx="1904047" cy="369332"/>
            </a:xfrm>
            <a:prstGeom prst="rect">
              <a:avLst/>
            </a:prstGeom>
            <a:noFill/>
            <a:ln w="9525">
              <a:noFill/>
              <a:miter lim="800000"/>
              <a:headEnd/>
              <a:tailEnd/>
            </a:ln>
          </p:spPr>
          <p:txBody>
            <a:bodyPr wrap="none">
              <a:prstTxWarp prst="textNoShape">
                <a:avLst/>
              </a:prstTxWarp>
              <a:spAutoFit/>
            </a:bodyPr>
            <a:lstStyle/>
            <a:p>
              <a:pPr defTabSz="457200"/>
              <a:r>
                <a:rPr lang="en-US">
                  <a:solidFill>
                    <a:prstClr val="white"/>
                  </a:solidFill>
                </a:rPr>
                <a:t>Performance Area</a:t>
              </a:r>
            </a:p>
          </p:txBody>
        </p:sp>
        <p:sp>
          <p:nvSpPr>
            <p:cNvPr id="199696" name="TextBox 23"/>
            <p:cNvSpPr txBox="1">
              <a:spLocks noChangeArrowheads="1"/>
            </p:cNvSpPr>
            <p:nvPr/>
          </p:nvSpPr>
          <p:spPr bwMode="auto">
            <a:xfrm>
              <a:off x="1724047" y="5050191"/>
              <a:ext cx="2146742" cy="1077218"/>
            </a:xfrm>
            <a:prstGeom prst="rect">
              <a:avLst/>
            </a:prstGeom>
            <a:noFill/>
            <a:ln w="9525">
              <a:noFill/>
              <a:miter lim="800000"/>
              <a:headEnd/>
              <a:tailEnd/>
            </a:ln>
          </p:spPr>
          <p:txBody>
            <a:bodyPr wrap="none">
              <a:prstTxWarp prst="textNoShape">
                <a:avLst/>
              </a:prstTxWarp>
              <a:spAutoFit/>
            </a:bodyPr>
            <a:lstStyle/>
            <a:p>
              <a:pPr defTabSz="457200"/>
              <a:r>
                <a:rPr lang="en-US" sz="1600">
                  <a:solidFill>
                    <a:prstClr val="white"/>
                  </a:solidFill>
                </a:rPr>
                <a:t>Teacher:</a:t>
              </a:r>
            </a:p>
            <a:p>
              <a:pPr defTabSz="457200">
                <a:buFont typeface="Arial" pitchFamily="-105" charset="0"/>
                <a:buChar char="•"/>
              </a:pPr>
              <a:r>
                <a:rPr lang="en-US" sz="1600">
                  <a:solidFill>
                    <a:prstClr val="white"/>
                  </a:solidFill>
                </a:rPr>
                <a:t>Indicates who starts</a:t>
              </a:r>
            </a:p>
            <a:p>
              <a:pPr defTabSz="457200">
                <a:buFont typeface="Arial" pitchFamily="-105" charset="0"/>
                <a:buChar char="•"/>
              </a:pPr>
              <a:r>
                <a:rPr lang="en-US" sz="1600">
                  <a:solidFill>
                    <a:prstClr val="white"/>
                  </a:solidFill>
                </a:rPr>
                <a:t>Sets timer</a:t>
              </a:r>
            </a:p>
            <a:p>
              <a:pPr defTabSz="457200">
                <a:buFont typeface="Arial" pitchFamily="-105" charset="0"/>
                <a:buChar char="•"/>
              </a:pPr>
              <a:r>
                <a:rPr lang="en-US" sz="1600">
                  <a:solidFill>
                    <a:prstClr val="white"/>
                  </a:solidFill>
                </a:rPr>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199698" name="TextBox 31"/>
            <p:cNvSpPr txBox="1">
              <a:spLocks noChangeArrowheads="1"/>
            </p:cNvSpPr>
            <p:nvPr/>
          </p:nvSpPr>
          <p:spPr bwMode="auto">
            <a:xfrm>
              <a:off x="152400" y="5124328"/>
              <a:ext cx="364202" cy="369332"/>
            </a:xfrm>
            <a:prstGeom prst="rect">
              <a:avLst/>
            </a:prstGeom>
            <a:noFill/>
            <a:ln w="9525">
              <a:noFill/>
              <a:miter lim="800000"/>
              <a:headEnd/>
              <a:tailEnd/>
            </a:ln>
          </p:spPr>
          <p:txBody>
            <a:bodyPr wrap="none">
              <a:prstTxWarp prst="textNoShape">
                <a:avLst/>
              </a:prstTxWarp>
              <a:spAutoFit/>
            </a:bodyPr>
            <a:lstStyle/>
            <a:p>
              <a:pPr defTabSz="457200"/>
              <a:r>
                <a:rPr lang="en-US">
                  <a:solidFill>
                    <a:prstClr val="white"/>
                  </a:solidFill>
                </a:rPr>
                <a:t>2.</a:t>
              </a:r>
            </a:p>
          </p:txBody>
        </p:sp>
      </p:grpSp>
      <p:grpSp>
        <p:nvGrpSpPr>
          <p:cNvPr id="4" name="Group 36"/>
          <p:cNvGrpSpPr>
            <a:grpSpLocks/>
          </p:cNvGrpSpPr>
          <p:nvPr/>
        </p:nvGrpSpPr>
        <p:grpSpPr bwMode="auto">
          <a:xfrm>
            <a:off x="6919908" y="5257800"/>
            <a:ext cx="3505198" cy="1295400"/>
            <a:chOff x="5396493" y="5257800"/>
            <a:chExt cx="3505040" cy="1295400"/>
          </a:xfrm>
        </p:grpSpPr>
        <p:sp>
          <p:nvSpPr>
            <p:cNvPr id="199688" name="TextBox 24"/>
            <p:cNvSpPr txBox="1">
              <a:spLocks noChangeArrowheads="1"/>
            </p:cNvSpPr>
            <p:nvPr/>
          </p:nvSpPr>
          <p:spPr bwMode="auto">
            <a:xfrm>
              <a:off x="6908808" y="5328947"/>
              <a:ext cx="1942692" cy="1077218"/>
            </a:xfrm>
            <a:prstGeom prst="rect">
              <a:avLst/>
            </a:prstGeom>
            <a:noFill/>
            <a:ln w="9525">
              <a:noFill/>
              <a:miter lim="800000"/>
              <a:headEnd/>
              <a:tailEnd/>
            </a:ln>
          </p:spPr>
          <p:txBody>
            <a:bodyPr wrap="square">
              <a:prstTxWarp prst="textNoShape">
                <a:avLst/>
              </a:prstTxWarp>
              <a:spAutoFit/>
            </a:bodyPr>
            <a:lstStyle/>
            <a:p>
              <a:pPr defTabSz="457200"/>
              <a:r>
                <a:rPr lang="en-US" sz="1600">
                  <a:solidFill>
                    <a:prstClr val="white"/>
                  </a:solidFill>
                </a:rPr>
                <a:t>Other students work quietly on assigned task that is due at end of class .</a:t>
              </a:r>
            </a:p>
          </p:txBody>
        </p:sp>
        <p:pic>
          <p:nvPicPr>
            <p:cNvPr id="199689" name="Picture 26" descr="4802940765_95db7428d2.jpg"/>
            <p:cNvPicPr>
              <a:picLocks noChangeAspect="1"/>
            </p:cNvPicPr>
            <p:nvPr/>
          </p:nvPicPr>
          <p:blipFill>
            <a:blip r:embed="rId7"/>
            <a:srcRect/>
            <a:stretch>
              <a:fillRect/>
            </a:stretch>
          </p:blipFill>
          <p:spPr bwMode="auto">
            <a:xfrm>
              <a:off x="5675093"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199691"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pPr defTabSz="457200"/>
              <a:r>
                <a:rPr lang="en-US">
                  <a:solidFill>
                    <a:prstClr val="white"/>
                  </a:solidFill>
                </a:rPr>
                <a:t>3.</a:t>
              </a:r>
            </a:p>
          </p:txBody>
        </p:sp>
      </p:grpSp>
      <p:sp>
        <p:nvSpPr>
          <p:cNvPr id="25" name="Slide Number Placeholder 24"/>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18</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207544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Global Citizenship </a:t>
            </a:r>
            <a:br>
              <a:rPr lang="en-US"/>
            </a:br>
            <a:r>
              <a:rPr lang="en-US"/>
              <a:t>Who am I? Who are you?</a:t>
            </a:r>
          </a:p>
        </p:txBody>
      </p:sp>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stretch>
            <a:fillRect/>
          </a:stretch>
        </p:blipFill>
        <p:spPr>
          <a:xfrm>
            <a:off x="1720738" y="1690690"/>
            <a:ext cx="3959047" cy="4124007"/>
          </a:xfrm>
          <a:prstGeom prst="rect">
            <a:avLst/>
          </a:prstGeom>
        </p:spPr>
      </p:pic>
      <p:pic>
        <p:nvPicPr>
          <p:cNvPr id="5" name="Picture 4"/>
          <p:cNvPicPr>
            <a:picLocks noChangeAspect="1"/>
          </p:cNvPicPr>
          <p:nvPr/>
        </p:nvPicPr>
        <p:blipFill>
          <a:blip r:embed="rId3"/>
          <a:stretch>
            <a:fillRect/>
          </a:stretch>
        </p:blipFill>
        <p:spPr>
          <a:xfrm>
            <a:off x="6096000" y="1690689"/>
            <a:ext cx="4375262" cy="4375262"/>
          </a:xfrm>
          <a:prstGeom prst="rect">
            <a:avLst/>
          </a:prstGeom>
        </p:spPr>
      </p:pic>
      <p:sp>
        <p:nvSpPr>
          <p:cNvPr id="6" name="Title 5"/>
          <p:cNvSpPr txBox="1">
            <a:spLocks/>
          </p:cNvSpPr>
          <p:nvPr/>
        </p:nvSpPr>
        <p:spPr>
          <a:xfrm>
            <a:off x="1952896" y="5818577"/>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Dos:</a:t>
            </a:r>
          </a:p>
          <a:p>
            <a:pPr algn="ctr"/>
            <a:r>
              <a:rPr lang="en-US" sz="3600"/>
              <a:t>I can ask and answer questions about where I live.</a:t>
            </a:r>
          </a:p>
          <a:p>
            <a:pPr algn="ctr"/>
            <a:r>
              <a:rPr lang="en-US" sz="3600"/>
              <a:t>I can say how I am different.</a:t>
            </a:r>
          </a:p>
        </p:txBody>
      </p:sp>
      <p:sp>
        <p:nvSpPr>
          <p:cNvPr id="7" name="Slide Number Placeholder 6"/>
          <p:cNvSpPr>
            <a:spLocks noGrp="1"/>
          </p:cNvSpPr>
          <p:nvPr>
            <p:ph type="sldNum" sz="quarter" idx="12"/>
          </p:nvPr>
        </p:nvSpPr>
        <p:spPr/>
        <p:txBody>
          <a:bodyPr/>
          <a:lstStyle/>
          <a:p>
            <a:fld id="{74C2F60E-34D8-DD42-93FD-7BD7AE432328}" type="slidenum">
              <a:rPr lang="en-US"/>
              <a:pPr/>
              <a:t>19</a:t>
            </a:fld>
            <a:endParaRPr lang="en-US"/>
          </a:p>
        </p:txBody>
      </p:sp>
    </p:spTree>
    <p:extLst>
      <p:ext uri="{BB962C8B-B14F-4D97-AF65-F5344CB8AC3E}">
        <p14:creationId xmlns:p14="http://schemas.microsoft.com/office/powerpoint/2010/main" val="18682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704404610"/>
              </p:ext>
            </p:extLst>
          </p:nvPr>
        </p:nvGraphicFramePr>
        <p:xfrm>
          <a:off x="0" y="-350844"/>
          <a:ext cx="12192000" cy="3403938"/>
        </p:xfrm>
        <a:graphic>
          <a:graphicData uri="http://schemas.openxmlformats.org/drawingml/2006/table">
            <a:tbl>
              <a:tblPr firstRow="1" bandRow="1">
                <a:tableStyleId>{7DF18680-E054-41AD-8BC1-D1AEF772440D}</a:tableStyleId>
              </a:tblPr>
              <a:tblGrid>
                <a:gridCol w="2438400"/>
                <a:gridCol w="2438400"/>
                <a:gridCol w="2438400"/>
                <a:gridCol w="2438400"/>
                <a:gridCol w="2438400"/>
              </a:tblGrid>
              <a:tr h="467529">
                <a:tc gridSpan="5">
                  <a:txBody>
                    <a:bodyPr/>
                    <a:lstStyle/>
                    <a:p>
                      <a:pPr algn="ctr"/>
                      <a:r>
                        <a:rPr lang="en-US" sz="2400"/>
                        <a:t>Level 1</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r>
                        <a:rPr lang="en-US"/>
                        <a:t>Personal and Public Identities</a:t>
                      </a:r>
                    </a:p>
                  </a:txBody>
                  <a:tcPr/>
                </a:tc>
                <a:tc>
                  <a:txBody>
                    <a:bodyPr/>
                    <a:lstStyle/>
                    <a:p>
                      <a:r>
                        <a:rPr lang="en-US"/>
                        <a:t>Families and Communities</a:t>
                      </a:r>
                    </a:p>
                  </a:txBody>
                  <a:tcPr/>
                </a:tc>
                <a:tc>
                  <a:txBody>
                    <a:bodyPr/>
                    <a:lstStyle/>
                    <a:p>
                      <a:r>
                        <a:rPr lang="en-US"/>
                        <a:t>Contemporary Life</a:t>
                      </a:r>
                    </a:p>
                  </a:txBody>
                  <a:tcPr/>
                </a:tc>
                <a:tc>
                  <a:txBody>
                    <a:bodyPr/>
                    <a:lstStyle/>
                    <a:p>
                      <a:r>
                        <a:rPr lang="en-US"/>
                        <a:t>Global Challenges</a:t>
                      </a:r>
                    </a:p>
                  </a:txBody>
                  <a:tcPr/>
                </a:tc>
                <a:tc>
                  <a:txBody>
                    <a:bodyPr/>
                    <a:lstStyle/>
                    <a:p>
                      <a:r>
                        <a:rPr lang="en-US"/>
                        <a:t>Contemporary Life</a:t>
                      </a:r>
                    </a:p>
                  </a:txBody>
                  <a:tcPr/>
                </a:tc>
              </a:tr>
              <a:tr h="422624">
                <a:tc>
                  <a:txBody>
                    <a:bodyPr/>
                    <a:lstStyle/>
                    <a:p>
                      <a:r>
                        <a:rPr lang="en-US"/>
                        <a:t>Our Identities</a:t>
                      </a:r>
                    </a:p>
                  </a:txBody>
                  <a:tcPr/>
                </a:tc>
                <a:tc>
                  <a:txBody>
                    <a:bodyPr/>
                    <a:lstStyle/>
                    <a:p>
                      <a:r>
                        <a:rPr lang="en-US"/>
                        <a:t>Our Connections</a:t>
                      </a:r>
                    </a:p>
                  </a:txBody>
                  <a:tcPr/>
                </a:tc>
                <a:tc>
                  <a:txBody>
                    <a:bodyPr/>
                    <a:lstStyle/>
                    <a:p>
                      <a:r>
                        <a:rPr lang="en-US"/>
                        <a:t>Food and Celebrations</a:t>
                      </a:r>
                    </a:p>
                  </a:txBody>
                  <a:tcPr/>
                </a:tc>
                <a:tc>
                  <a:txBody>
                    <a:bodyPr/>
                    <a:lstStyle/>
                    <a:p>
                      <a:r>
                        <a:rPr lang="en-US"/>
                        <a:t>Schooling Around the World</a:t>
                      </a:r>
                    </a:p>
                  </a:txBody>
                  <a:tcPr/>
                </a:tc>
                <a:tc>
                  <a:txBody>
                    <a:bodyPr/>
                    <a:lstStyle/>
                    <a:p>
                      <a:r>
                        <a:rPr lang="en-US"/>
                        <a:t>Vacation Time</a:t>
                      </a:r>
                    </a:p>
                  </a:txBody>
                  <a:tcPr/>
                </a:tc>
              </a:tr>
              <a:tr h="4226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Who am I? Who are you?</a:t>
                      </a:r>
                      <a:r>
                        <a:rPr lang="en-US" baseline="0"/>
                        <a:t> </a:t>
                      </a:r>
                      <a:endParaRPr lang="en-US"/>
                    </a:p>
                  </a:txBody>
                  <a:tcPr/>
                </a:tc>
                <a:tc>
                  <a:txBody>
                    <a:bodyPr/>
                    <a:lstStyle/>
                    <a:p>
                      <a:r>
                        <a:rPr lang="en-US"/>
                        <a:t>How are we connected to others?</a:t>
                      </a:r>
                    </a:p>
                  </a:txBody>
                  <a:tcPr/>
                </a:tc>
                <a:tc>
                  <a:txBody>
                    <a:bodyPr/>
                    <a:lstStyle/>
                    <a:p>
                      <a:r>
                        <a:rPr lang="en-US" sz="1800" u="none" strike="noStrike" kern="1200">
                          <a:effectLst/>
                        </a:rPr>
                        <a:t>How do traditions, festivals and foods define our celebrations?</a:t>
                      </a:r>
                      <a:endParaRPr lang="en-US"/>
                    </a:p>
                  </a:txBody>
                  <a:tcPr/>
                </a:tc>
                <a:tc>
                  <a:txBody>
                    <a:bodyPr/>
                    <a:lstStyle/>
                    <a:p>
                      <a:r>
                        <a:rPr lang="en-US"/>
                        <a:t>What role does school play in our lives? </a:t>
                      </a:r>
                    </a:p>
                  </a:txBody>
                  <a:tcPr/>
                </a:tc>
                <a:tc>
                  <a:txBody>
                    <a:bodyPr/>
                    <a:lstStyle/>
                    <a:p>
                      <a:r>
                        <a:rPr lang="en-US"/>
                        <a:t>What is an ideal vacation?</a:t>
                      </a:r>
                    </a:p>
                  </a:txBody>
                  <a:tcPr/>
                </a:tc>
              </a:tr>
            </a:tbl>
          </a:graphicData>
        </a:graphic>
      </p:graphicFrame>
      <p:sp>
        <p:nvSpPr>
          <p:cNvPr id="2" name="Slide Number Placeholder 1"/>
          <p:cNvSpPr>
            <a:spLocks noGrp="1"/>
          </p:cNvSpPr>
          <p:nvPr>
            <p:ph type="sldNum" sz="quarter" idx="12"/>
          </p:nvPr>
        </p:nvSpPr>
        <p:spPr/>
        <p:txBody>
          <a:bodyPr/>
          <a:lstStyle/>
          <a:p>
            <a:fld id="{74C2F60E-34D8-DD42-93FD-7BD7AE432328}" type="slidenum">
              <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2</a:t>
            </a:fld>
            <a:endParaRPr lang="en-US">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graphicFrame>
        <p:nvGraphicFramePr>
          <p:cNvPr id="7" name="Content Placeholder 4"/>
          <p:cNvGraphicFramePr>
            <a:graphicFrameLocks noGrp="1"/>
          </p:cNvGraphicFramePr>
          <p:nvPr>
            <p:ph idx="1"/>
            <p:extLst>
              <p:ext uri="{D42A27DB-BD31-4B8C-83A1-F6EECF244321}">
                <p14:modId xmlns:p14="http://schemas.microsoft.com/office/powerpoint/2010/main" val="2033569495"/>
              </p:ext>
            </p:extLst>
          </p:nvPr>
        </p:nvGraphicFramePr>
        <p:xfrm>
          <a:off x="0" y="3355011"/>
          <a:ext cx="12192000" cy="1564809"/>
        </p:xfrm>
        <a:graphic>
          <a:graphicData uri="http://schemas.openxmlformats.org/drawingml/2006/table">
            <a:tbl>
              <a:tblPr firstRow="1" bandRow="1">
                <a:tableStyleId>{7DF18680-E054-41AD-8BC1-D1AEF772440D}</a:tableStyleId>
              </a:tblPr>
              <a:tblGrid>
                <a:gridCol w="2438400"/>
                <a:gridCol w="2438400"/>
                <a:gridCol w="2438400"/>
                <a:gridCol w="2438400"/>
                <a:gridCol w="2438400"/>
              </a:tblGrid>
              <a:tr h="0">
                <a:tc gridSpan="5">
                  <a:txBody>
                    <a:bodyPr/>
                    <a:lstStyle/>
                    <a:p>
                      <a:pPr algn="ctr"/>
                      <a:r>
                        <a:rPr lang="en-US" sz="2400"/>
                        <a:t>Level 2</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pPr algn="ctr"/>
                      <a:r>
                        <a:rPr lang="en-US"/>
                        <a:t>Daily</a:t>
                      </a:r>
                      <a:r>
                        <a:rPr lang="en-US" baseline="0"/>
                        <a:t> Routine</a:t>
                      </a:r>
                      <a:endParaRPr lang="en-US"/>
                    </a:p>
                  </a:txBody>
                  <a:tcPr anchor="ctr"/>
                </a:tc>
                <a:tc>
                  <a:txBody>
                    <a:bodyPr/>
                    <a:lstStyle/>
                    <a:p>
                      <a:pPr algn="ctr"/>
                      <a:r>
                        <a:rPr lang="en-US"/>
                        <a:t>Our Stories</a:t>
                      </a:r>
                    </a:p>
                  </a:txBody>
                  <a:tcPr anchor="ctr"/>
                </a:tc>
                <a:tc>
                  <a:txBody>
                    <a:bodyPr/>
                    <a:lstStyle/>
                    <a:p>
                      <a:pPr algn="ctr"/>
                      <a:r>
                        <a:rPr lang="en-US" strike="noStrike"/>
                        <a:t>Celebrations</a:t>
                      </a:r>
                    </a:p>
                  </a:txBody>
                  <a:tcPr anchor="ctr"/>
                </a:tc>
                <a:tc>
                  <a:txBody>
                    <a:bodyPr/>
                    <a:lstStyle/>
                    <a:p>
                      <a:pPr algn="ctr"/>
                      <a:r>
                        <a:rPr lang="en-US" strike="noStrike"/>
                        <a:t>Let’s Eat</a:t>
                      </a:r>
                    </a:p>
                  </a:txBody>
                  <a:tcPr anchor="ctr"/>
                </a:tc>
                <a:tc>
                  <a:txBody>
                    <a:bodyPr/>
                    <a:lstStyle/>
                    <a:p>
                      <a:pPr algn="ctr"/>
                      <a:r>
                        <a:rPr lang="en-US" strike="noStrike"/>
                        <a:t>Healthy Body/Healthy</a:t>
                      </a:r>
                      <a:r>
                        <a:rPr lang="en-US" strike="noStrike" baseline="0"/>
                        <a:t> Mind</a:t>
                      </a:r>
                      <a:endParaRPr lang="en-US" strike="noStrike"/>
                    </a:p>
                  </a:txBody>
                  <a:tcPr anchor="ctr"/>
                </a:tc>
              </a:tr>
            </a:tbl>
          </a:graphicData>
        </a:graphic>
      </p:graphicFrame>
      <p:graphicFrame>
        <p:nvGraphicFramePr>
          <p:cNvPr id="6" name="Content Placeholder 4"/>
          <p:cNvGraphicFramePr>
            <a:graphicFrameLocks noGrp="1"/>
          </p:cNvGraphicFramePr>
          <p:nvPr>
            <p:ph idx="1"/>
            <p:extLst>
              <p:ext uri="{D42A27DB-BD31-4B8C-83A1-F6EECF244321}">
                <p14:modId xmlns:p14="http://schemas.microsoft.com/office/powerpoint/2010/main" val="875562504"/>
              </p:ext>
            </p:extLst>
          </p:nvPr>
        </p:nvGraphicFramePr>
        <p:xfrm>
          <a:off x="0" y="5326925"/>
          <a:ext cx="12192000" cy="1347353"/>
        </p:xfrm>
        <a:graphic>
          <a:graphicData uri="http://schemas.openxmlformats.org/drawingml/2006/table">
            <a:tbl>
              <a:tblPr firstRow="1" bandRow="1">
                <a:tableStyleId>{7DF18680-E054-41AD-8BC1-D1AEF772440D}</a:tableStyleId>
              </a:tblPr>
              <a:tblGrid>
                <a:gridCol w="2438400"/>
                <a:gridCol w="2438400"/>
                <a:gridCol w="2438400"/>
                <a:gridCol w="2438400"/>
                <a:gridCol w="2438400"/>
              </a:tblGrid>
              <a:tr h="0">
                <a:tc gridSpan="5">
                  <a:txBody>
                    <a:bodyPr/>
                    <a:lstStyle/>
                    <a:p>
                      <a:pPr algn="ctr"/>
                      <a:r>
                        <a:rPr lang="en-US" sz="2400"/>
                        <a:t>Level 3</a:t>
                      </a:r>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c hMerge="1">
                  <a:txBody>
                    <a:bodyPr/>
                    <a:lstStyle/>
                    <a:p>
                      <a:pPr algn="ctr"/>
                      <a:endParaRPr lang="en-US" sz="2400"/>
                    </a:p>
                  </a:txBody>
                  <a:tcPr anchor="ctr"/>
                </a:tc>
              </a:tr>
              <a:tr h="467529">
                <a:tc>
                  <a:txBody>
                    <a:bodyPr/>
                    <a:lstStyle/>
                    <a:p>
                      <a:pPr algn="ctr"/>
                      <a:r>
                        <a:rPr lang="en-US" sz="2400"/>
                        <a:t>1</a:t>
                      </a:r>
                    </a:p>
                  </a:txBody>
                  <a:tcPr anchor="ctr"/>
                </a:tc>
                <a:tc>
                  <a:txBody>
                    <a:bodyPr/>
                    <a:lstStyle/>
                    <a:p>
                      <a:pPr algn="ctr"/>
                      <a:r>
                        <a:rPr lang="en-US" sz="2400"/>
                        <a:t>2</a:t>
                      </a:r>
                    </a:p>
                  </a:txBody>
                  <a:tcPr anchor="ctr"/>
                </a:tc>
                <a:tc>
                  <a:txBody>
                    <a:bodyPr/>
                    <a:lstStyle/>
                    <a:p>
                      <a:pPr algn="ctr"/>
                      <a:r>
                        <a:rPr lang="en-US" sz="2400"/>
                        <a:t>3</a:t>
                      </a:r>
                    </a:p>
                  </a:txBody>
                  <a:tcPr anchor="ctr"/>
                </a:tc>
                <a:tc>
                  <a:txBody>
                    <a:bodyPr/>
                    <a:lstStyle/>
                    <a:p>
                      <a:pPr algn="ctr"/>
                      <a:r>
                        <a:rPr lang="en-US" sz="2400"/>
                        <a:t>4</a:t>
                      </a:r>
                    </a:p>
                  </a:txBody>
                  <a:tcPr anchor="ctr"/>
                </a:tc>
                <a:tc>
                  <a:txBody>
                    <a:bodyPr/>
                    <a:lstStyle/>
                    <a:p>
                      <a:pPr algn="ctr"/>
                      <a:r>
                        <a:rPr lang="en-US" sz="2400"/>
                        <a:t>5</a:t>
                      </a:r>
                    </a:p>
                  </a:txBody>
                  <a:tcPr anchor="ctr"/>
                </a:tc>
              </a:tr>
              <a:tr h="422624">
                <a:tc>
                  <a:txBody>
                    <a:bodyPr/>
                    <a:lstStyle/>
                    <a:p>
                      <a:pPr algn="ctr"/>
                      <a:r>
                        <a:rPr lang="en-US"/>
                        <a:t>Duality</a:t>
                      </a:r>
                    </a:p>
                  </a:txBody>
                  <a:tcPr anchor="ctr"/>
                </a:tc>
                <a:tc>
                  <a:txBody>
                    <a:bodyPr/>
                    <a:lstStyle/>
                    <a:p>
                      <a:pPr algn="ctr"/>
                      <a:r>
                        <a:rPr lang="en-US"/>
                        <a:t>Immigration</a:t>
                      </a:r>
                    </a:p>
                  </a:txBody>
                  <a:tcPr anchor="ctr"/>
                </a:tc>
                <a:tc>
                  <a:txBody>
                    <a:bodyPr/>
                    <a:lstStyle/>
                    <a:p>
                      <a:pPr algn="ctr"/>
                      <a:r>
                        <a:rPr lang="en-US" u="none" strike="noStrike"/>
                        <a:t>Travel</a:t>
                      </a:r>
                    </a:p>
                  </a:txBody>
                  <a:tcPr anchor="ctr"/>
                </a:tc>
                <a:tc>
                  <a:txBody>
                    <a:bodyPr/>
                    <a:lstStyle/>
                    <a:p>
                      <a:pPr algn="ctr"/>
                      <a:r>
                        <a:rPr lang="en-US" strike="noStrike"/>
                        <a:t>Environment</a:t>
                      </a:r>
                    </a:p>
                  </a:txBody>
                  <a:tcPr anchor="ctr"/>
                </a:tc>
                <a:tc>
                  <a:txBody>
                    <a:bodyPr/>
                    <a:lstStyle/>
                    <a:p>
                      <a:pPr algn="ctr"/>
                      <a:r>
                        <a:rPr lang="en-US" u="none" strike="noStrike"/>
                        <a:t>Reality vs Fantasy</a:t>
                      </a:r>
                    </a:p>
                  </a:txBody>
                  <a:tcPr anchor="ctr"/>
                </a:tc>
              </a:tr>
            </a:tbl>
          </a:graphicData>
        </a:graphic>
      </p:graphicFrame>
    </p:spTree>
    <p:extLst>
      <p:ext uri="{BB962C8B-B14F-4D97-AF65-F5344CB8AC3E}">
        <p14:creationId xmlns:p14="http://schemas.microsoft.com/office/powerpoint/2010/main" val="4967412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Laura Terrill</a:t>
            </a:r>
          </a:p>
        </p:txBody>
      </p:sp>
      <p:sp>
        <p:nvSpPr>
          <p:cNvPr id="5" name="Title 5"/>
          <p:cNvSpPr txBox="1">
            <a:spLocks/>
          </p:cNvSpPr>
          <p:nvPr/>
        </p:nvSpPr>
        <p:spPr>
          <a:xfrm>
            <a:off x="1889949" y="34691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name and locate the continents.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3319" y="1861344"/>
            <a:ext cx="7556500" cy="4279900"/>
          </a:xfrm>
        </p:spPr>
      </p:pic>
      <p:sp>
        <p:nvSpPr>
          <p:cNvPr id="2" name="Slide Number Placeholder 1"/>
          <p:cNvSpPr>
            <a:spLocks noGrp="1"/>
          </p:cNvSpPr>
          <p:nvPr>
            <p:ph type="sldNum" sz="quarter" idx="12"/>
          </p:nvPr>
        </p:nvSpPr>
        <p:spPr/>
        <p:txBody>
          <a:bodyPr/>
          <a:lstStyle/>
          <a:p>
            <a:fld id="{74C2F60E-34D8-DD42-93FD-7BD7AE432328}" type="slidenum">
              <a:rPr lang="en-US"/>
              <a:pPr/>
              <a:t>20</a:t>
            </a:fld>
            <a:endParaRPr lang="en-US"/>
          </a:p>
        </p:txBody>
      </p:sp>
    </p:spTree>
    <p:extLst>
      <p:ext uri="{BB962C8B-B14F-4D97-AF65-F5344CB8AC3E}">
        <p14:creationId xmlns:p14="http://schemas.microsoft.com/office/powerpoint/2010/main" val="5818037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71525" y="300038"/>
            <a:ext cx="9261475" cy="1197469"/>
          </a:xfrm>
          <a:solidFill>
            <a:schemeClr val="accent5">
              <a:lumMod val="75000"/>
            </a:schemeClr>
          </a:solidFill>
        </p:spPr>
        <p:txBody>
          <a:bodyPr>
            <a:normAutofit fontScale="90000"/>
          </a:bodyPr>
          <a:lstStyle/>
          <a:p>
            <a:r>
              <a:rPr lang="en-US">
                <a:solidFill>
                  <a:schemeClr val="tx1"/>
                </a:solidFill>
              </a:rPr>
              <a:t>Family and Friends</a:t>
            </a:r>
            <a:br>
              <a:rPr lang="en-US">
                <a:solidFill>
                  <a:schemeClr val="tx1"/>
                </a:solidFill>
              </a:rPr>
            </a:br>
            <a:r>
              <a:rPr lang="en-US" sz="2800">
                <a:solidFill>
                  <a:schemeClr val="tx1"/>
                </a:solidFill>
              </a:rPr>
              <a:t>How are we connected to others?</a:t>
            </a:r>
          </a:p>
        </p:txBody>
      </p:sp>
      <p:sp>
        <p:nvSpPr>
          <p:cNvPr id="2" name="Footer Placeholder 1"/>
          <p:cNvSpPr>
            <a:spLocks noGrp="1"/>
          </p:cNvSpPr>
          <p:nvPr>
            <p:ph type="ftr" sz="quarter" idx="11"/>
          </p:nvPr>
        </p:nvSpPr>
        <p:spPr/>
        <p:txBody>
          <a:bodyPr/>
          <a:lstStyle/>
          <a:p>
            <a:r>
              <a:rPr lang="en-US" dirty="0"/>
              <a:t>Laura Terrill</a:t>
            </a:r>
          </a:p>
        </p:txBody>
      </p:sp>
      <p:pic>
        <p:nvPicPr>
          <p:cNvPr id="3" name="Picture 2"/>
          <p:cNvPicPr>
            <a:picLocks noChangeAspect="1"/>
          </p:cNvPicPr>
          <p:nvPr/>
        </p:nvPicPr>
        <p:blipFill>
          <a:blip r:embed="rId2"/>
          <a:stretch>
            <a:fillRect/>
          </a:stretch>
        </p:blipFill>
        <p:spPr>
          <a:xfrm>
            <a:off x="3264616" y="1709591"/>
            <a:ext cx="5650069" cy="4829322"/>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21</a:t>
            </a:fld>
            <a:endParaRPr lang="en-US"/>
          </a:p>
        </p:txBody>
      </p:sp>
    </p:spTree>
    <p:extLst>
      <p:ext uri="{BB962C8B-B14F-4D97-AF65-F5344CB8AC3E}">
        <p14:creationId xmlns:p14="http://schemas.microsoft.com/office/powerpoint/2010/main" val="2670683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290617"/>
            <a:ext cx="9144000" cy="4670205"/>
          </a:xfrm>
          <a:prstGeom prst="rect">
            <a:avLst/>
          </a:prstGeom>
        </p:spPr>
      </p:pic>
      <p:sp>
        <p:nvSpPr>
          <p:cNvPr id="5" name="Title 5"/>
          <p:cNvSpPr txBox="1">
            <a:spLocks/>
          </p:cNvSpPr>
          <p:nvPr/>
        </p:nvSpPr>
        <p:spPr>
          <a:xfrm>
            <a:off x="2058464" y="215068"/>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say how I am like and different from the world’s population. </a:t>
            </a:r>
          </a:p>
        </p:txBody>
      </p:sp>
      <p:sp>
        <p:nvSpPr>
          <p:cNvPr id="6" name="Title 5"/>
          <p:cNvSpPr txBox="1">
            <a:spLocks/>
          </p:cNvSpPr>
          <p:nvPr/>
        </p:nvSpPr>
        <p:spPr>
          <a:xfrm>
            <a:off x="1952896" y="5620812"/>
            <a:ext cx="8286209" cy="1075548"/>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t>Les Américains ne                     pas de bises. </a:t>
            </a:r>
          </a:p>
        </p:txBody>
      </p:sp>
      <p:sp>
        <p:nvSpPr>
          <p:cNvPr id="7" name="TextBox 6"/>
          <p:cNvSpPr txBox="1"/>
          <p:nvPr/>
        </p:nvSpPr>
        <p:spPr>
          <a:xfrm>
            <a:off x="5732578" y="5820447"/>
            <a:ext cx="1702827" cy="646331"/>
          </a:xfrm>
          <a:prstGeom prst="rect">
            <a:avLst/>
          </a:prstGeom>
          <a:noFill/>
        </p:spPr>
        <p:txBody>
          <a:bodyPr wrap="square" rtlCol="0">
            <a:spAutoFit/>
          </a:bodyPr>
          <a:lstStyle/>
          <a:p>
            <a:r>
              <a:rPr lang="en-US" sz="3600"/>
              <a:t>feraient</a:t>
            </a:r>
          </a:p>
        </p:txBody>
      </p:sp>
      <p:sp>
        <p:nvSpPr>
          <p:cNvPr id="8" name="TextBox 7"/>
          <p:cNvSpPr txBox="1"/>
          <p:nvPr/>
        </p:nvSpPr>
        <p:spPr>
          <a:xfrm>
            <a:off x="5732577" y="5818991"/>
            <a:ext cx="1702827" cy="646331"/>
          </a:xfrm>
          <a:prstGeom prst="rect">
            <a:avLst/>
          </a:prstGeom>
          <a:solidFill>
            <a:schemeClr val="tx1"/>
          </a:solidFill>
        </p:spPr>
        <p:txBody>
          <a:bodyPr wrap="square" rtlCol="0">
            <a:spAutoFit/>
          </a:bodyPr>
          <a:lstStyle/>
          <a:p>
            <a:pPr algn="ctr"/>
            <a:r>
              <a:rPr lang="en-US" sz="3600">
                <a:solidFill>
                  <a:srgbClr val="0070C0"/>
                </a:solidFill>
              </a:rPr>
              <a:t>?????</a:t>
            </a:r>
          </a:p>
        </p:txBody>
      </p:sp>
      <p:sp>
        <p:nvSpPr>
          <p:cNvPr id="2" name="Slide Number Placeholder 1"/>
          <p:cNvSpPr>
            <a:spLocks noGrp="1"/>
          </p:cNvSpPr>
          <p:nvPr>
            <p:ph type="sldNum" sz="quarter" idx="12"/>
          </p:nvPr>
        </p:nvSpPr>
        <p:spPr/>
        <p:txBody>
          <a:bodyPr/>
          <a:lstStyle/>
          <a:p>
            <a:fld id="{74C2F60E-34D8-DD42-93FD-7BD7AE432328}" type="slidenum">
              <a:rPr lang="en-US"/>
              <a:pPr/>
              <a:t>22</a:t>
            </a:fld>
            <a:endParaRPr lang="en-US"/>
          </a:p>
        </p:txBody>
      </p:sp>
    </p:spTree>
    <p:extLst>
      <p:ext uri="{BB962C8B-B14F-4D97-AF65-F5344CB8AC3E}">
        <p14:creationId xmlns:p14="http://schemas.microsoft.com/office/powerpoint/2010/main" val="88288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784118" y="182796"/>
            <a:ext cx="3657760" cy="5428224"/>
          </a:xfrm>
        </p:spPr>
      </p:pic>
      <p:sp>
        <p:nvSpPr>
          <p:cNvPr id="4" name="Footer Placeholder 3"/>
          <p:cNvSpPr>
            <a:spLocks noGrp="1"/>
          </p:cNvSpPr>
          <p:nvPr>
            <p:ph type="ftr" sz="quarter" idx="11"/>
          </p:nvPr>
        </p:nvSpPr>
        <p:spPr/>
        <p:txBody>
          <a:bodyPr/>
          <a:lstStyle/>
          <a:p>
            <a:r>
              <a:rPr lang="en-US" dirty="0"/>
              <a:t>Laura Terrill</a:t>
            </a:r>
          </a:p>
        </p:txBody>
      </p:sp>
      <p:pic>
        <p:nvPicPr>
          <p:cNvPr id="7" name="Picture 6"/>
          <p:cNvPicPr>
            <a:picLocks noChangeAspect="1"/>
          </p:cNvPicPr>
          <p:nvPr/>
        </p:nvPicPr>
        <p:blipFill>
          <a:blip r:embed="rId3"/>
          <a:stretch>
            <a:fillRect/>
          </a:stretch>
        </p:blipFill>
        <p:spPr>
          <a:xfrm>
            <a:off x="5441879" y="911082"/>
            <a:ext cx="5113243" cy="4019009"/>
          </a:xfrm>
          <a:prstGeom prst="rect">
            <a:avLst/>
          </a:prstGeom>
        </p:spPr>
      </p:pic>
      <p:sp>
        <p:nvSpPr>
          <p:cNvPr id="6" name="Title 5"/>
          <p:cNvSpPr txBox="1">
            <a:spLocks/>
          </p:cNvSpPr>
          <p:nvPr/>
        </p:nvSpPr>
        <p:spPr>
          <a:xfrm>
            <a:off x="1928586" y="557053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a:t>
            </a:r>
          </a:p>
        </p:txBody>
      </p:sp>
      <p:sp>
        <p:nvSpPr>
          <p:cNvPr id="2" name="Slide Number Placeholder 1"/>
          <p:cNvSpPr>
            <a:spLocks noGrp="1"/>
          </p:cNvSpPr>
          <p:nvPr>
            <p:ph type="sldNum" sz="quarter" idx="12"/>
          </p:nvPr>
        </p:nvSpPr>
        <p:spPr/>
        <p:txBody>
          <a:bodyPr/>
          <a:lstStyle/>
          <a:p>
            <a:fld id="{74C2F60E-34D8-DD42-93FD-7BD7AE432328}" type="slidenum">
              <a:rPr lang="en-US"/>
              <a:pPr/>
              <a:t>23</a:t>
            </a:fld>
            <a:endParaRPr lang="en-US"/>
          </a:p>
        </p:txBody>
      </p:sp>
    </p:spTree>
    <p:extLst>
      <p:ext uri="{BB962C8B-B14F-4D97-AF65-F5344CB8AC3E}">
        <p14:creationId xmlns:p14="http://schemas.microsoft.com/office/powerpoint/2010/main" val="376549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1609940" y="0"/>
            <a:ext cx="4486060" cy="6858000"/>
          </a:xfrm>
          <a:prstGeom prst="rect">
            <a:avLst/>
          </a:prstGeom>
        </p:spPr>
      </p:pic>
      <p:pic>
        <p:nvPicPr>
          <p:cNvPr id="6" name="Picture 5"/>
          <p:cNvPicPr>
            <a:picLocks noChangeAspect="1"/>
          </p:cNvPicPr>
          <p:nvPr/>
        </p:nvPicPr>
        <p:blipFill>
          <a:blip r:embed="rId3"/>
          <a:stretch>
            <a:fillRect/>
          </a:stretch>
        </p:blipFill>
        <p:spPr>
          <a:xfrm>
            <a:off x="6722035" y="571500"/>
            <a:ext cx="3175000" cy="2857500"/>
          </a:xfrm>
          <a:prstGeom prst="rect">
            <a:avLst/>
          </a:prstGeom>
        </p:spPr>
      </p:pic>
      <p:sp>
        <p:nvSpPr>
          <p:cNvPr id="7" name="Title 5"/>
          <p:cNvSpPr txBox="1">
            <a:spLocks/>
          </p:cNvSpPr>
          <p:nvPr/>
        </p:nvSpPr>
        <p:spPr>
          <a:xfrm>
            <a:off x="6722035" y="4288665"/>
            <a:ext cx="3219718" cy="1280793"/>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pets. </a:t>
            </a:r>
          </a:p>
        </p:txBody>
      </p:sp>
      <p:sp>
        <p:nvSpPr>
          <p:cNvPr id="2" name="Slide Number Placeholder 1"/>
          <p:cNvSpPr>
            <a:spLocks noGrp="1"/>
          </p:cNvSpPr>
          <p:nvPr>
            <p:ph type="sldNum" sz="quarter" idx="12"/>
          </p:nvPr>
        </p:nvSpPr>
        <p:spPr/>
        <p:txBody>
          <a:bodyPr/>
          <a:lstStyle/>
          <a:p>
            <a:fld id="{74C2F60E-34D8-DD42-93FD-7BD7AE432328}" type="slidenum">
              <a:rPr lang="en-US"/>
              <a:pPr/>
              <a:t>24</a:t>
            </a:fld>
            <a:endParaRPr lang="en-US"/>
          </a:p>
        </p:txBody>
      </p:sp>
    </p:spTree>
    <p:extLst>
      <p:ext uri="{BB962C8B-B14F-4D97-AF65-F5344CB8AC3E}">
        <p14:creationId xmlns:p14="http://schemas.microsoft.com/office/powerpoint/2010/main" val="3581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1879601" y="0"/>
            <a:ext cx="8413649" cy="685800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25</a:t>
            </a:fld>
            <a:endParaRPr lang="en-US"/>
          </a:p>
        </p:txBody>
      </p:sp>
    </p:spTree>
    <p:extLst>
      <p:ext uri="{BB962C8B-B14F-4D97-AF65-F5344CB8AC3E}">
        <p14:creationId xmlns:p14="http://schemas.microsoft.com/office/powerpoint/2010/main" val="13827583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Laura Terrill</a:t>
            </a:r>
          </a:p>
        </p:txBody>
      </p:sp>
      <p:pic>
        <p:nvPicPr>
          <p:cNvPr id="3" name="Picture 2"/>
          <p:cNvPicPr>
            <a:picLocks noChangeAspect="1"/>
          </p:cNvPicPr>
          <p:nvPr/>
        </p:nvPicPr>
        <p:blipFill>
          <a:blip r:embed="rId2"/>
          <a:stretch>
            <a:fillRect/>
          </a:stretch>
        </p:blipFill>
        <p:spPr>
          <a:xfrm>
            <a:off x="1661375" y="0"/>
            <a:ext cx="4859186" cy="6858000"/>
          </a:xfrm>
          <a:prstGeom prst="rect">
            <a:avLst/>
          </a:prstGeom>
        </p:spPr>
      </p:pic>
      <p:sp>
        <p:nvSpPr>
          <p:cNvPr id="5" name="Title 5"/>
          <p:cNvSpPr txBox="1">
            <a:spLocks/>
          </p:cNvSpPr>
          <p:nvPr/>
        </p:nvSpPr>
        <p:spPr>
          <a:xfrm>
            <a:off x="6842976" y="3820870"/>
            <a:ext cx="3346061" cy="2675866"/>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say what good friends do.</a:t>
            </a:r>
          </a:p>
        </p:txBody>
      </p:sp>
      <p:sp>
        <p:nvSpPr>
          <p:cNvPr id="4" name="Slide Number Placeholder 3"/>
          <p:cNvSpPr>
            <a:spLocks noGrp="1"/>
          </p:cNvSpPr>
          <p:nvPr>
            <p:ph type="sldNum" sz="quarter" idx="12"/>
          </p:nvPr>
        </p:nvSpPr>
        <p:spPr/>
        <p:txBody>
          <a:bodyPr/>
          <a:lstStyle/>
          <a:p>
            <a:fld id="{74C2F60E-34D8-DD42-93FD-7BD7AE432328}" type="slidenum">
              <a:rPr lang="en-US"/>
              <a:pPr/>
              <a:t>26</a:t>
            </a:fld>
            <a:endParaRPr lang="en-US"/>
          </a:p>
        </p:txBody>
      </p:sp>
    </p:spTree>
    <p:extLst>
      <p:ext uri="{BB962C8B-B14F-4D97-AF65-F5344CB8AC3E}">
        <p14:creationId xmlns:p14="http://schemas.microsoft.com/office/powerpoint/2010/main" val="209959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691300" y="876509"/>
            <a:ext cx="3930492" cy="5266860"/>
          </a:xfrm>
        </p:spPr>
      </p:pic>
      <p:sp>
        <p:nvSpPr>
          <p:cNvPr id="4" name="Footer Placeholder 3"/>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3"/>
          <a:stretch>
            <a:fillRect/>
          </a:stretch>
        </p:blipFill>
        <p:spPr>
          <a:xfrm>
            <a:off x="5435103" y="1901500"/>
            <a:ext cx="5084980" cy="3813735"/>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27</a:t>
            </a:fld>
            <a:endParaRPr lang="en-US"/>
          </a:p>
        </p:txBody>
      </p:sp>
    </p:spTree>
    <p:extLst>
      <p:ext uri="{BB962C8B-B14F-4D97-AF65-F5344CB8AC3E}">
        <p14:creationId xmlns:p14="http://schemas.microsoft.com/office/powerpoint/2010/main" val="5073239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0de6ee86ed51abeaf0d3b90b9b0f976.jpg"/>
          <p:cNvPicPr>
            <a:picLocks noChangeAspect="1"/>
          </p:cNvPicPr>
          <p:nvPr/>
        </p:nvPicPr>
        <p:blipFill>
          <a:blip r:embed="rId2"/>
          <a:stretch>
            <a:fillRect/>
          </a:stretch>
        </p:blipFill>
        <p:spPr>
          <a:xfrm>
            <a:off x="3901440" y="0"/>
            <a:ext cx="4389120" cy="6858000"/>
          </a:xfrm>
          <a:prstGeom prst="rect">
            <a:avLst/>
          </a:prstGeom>
        </p:spPr>
      </p:pic>
    </p:spTree>
    <p:extLst>
      <p:ext uri="{BB962C8B-B14F-4D97-AF65-F5344CB8AC3E}">
        <p14:creationId xmlns:p14="http://schemas.microsoft.com/office/powerpoint/2010/main" val="1677625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57812" y="618186"/>
            <a:ext cx="3531225" cy="1171977"/>
          </a:xfrm>
          <a:solidFill>
            <a:schemeClr val="accent1"/>
          </a:solidFill>
        </p:spPr>
        <p:txBody>
          <a:bodyPr>
            <a:normAutofit/>
          </a:bodyPr>
          <a:lstStyle/>
          <a:p>
            <a:r>
              <a:rPr lang="en-US" sz="2800" dirty="0">
                <a:solidFill>
                  <a:schemeClr val="tx1"/>
                </a:solidFill>
              </a:rPr>
              <a:t>Compare class results to target culture</a:t>
            </a:r>
            <a:r>
              <a:rPr lang="is-IS" sz="2800" dirty="0">
                <a:solidFill>
                  <a:schemeClr val="tx1"/>
                </a:solidFill>
              </a:rPr>
              <a:t>…</a:t>
            </a:r>
            <a:endParaRPr lang="en-US" sz="2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9059" y="23006"/>
            <a:ext cx="3840124" cy="6826890"/>
          </a:xfrm>
        </p:spPr>
      </p:pic>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8371840F-F3F7-1541-A54A-DB88672CD3F2}" type="slidenum">
              <a:rPr lang="en-US" smtClean="0"/>
              <a:t>29</a:t>
            </a:fld>
            <a:endParaRPr lang="en-US"/>
          </a:p>
        </p:txBody>
      </p:sp>
      <p:sp>
        <p:nvSpPr>
          <p:cNvPr id="7" name="Title 5"/>
          <p:cNvSpPr txBox="1">
            <a:spLocks/>
          </p:cNvSpPr>
          <p:nvPr/>
        </p:nvSpPr>
        <p:spPr>
          <a:xfrm>
            <a:off x="7160086" y="2601531"/>
            <a:ext cx="2526674" cy="2943450"/>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a:solidFill>
                  <a:schemeClr val="accent6"/>
                </a:solidFill>
              </a:rPr>
              <a:t>Sample Can Do:</a:t>
            </a:r>
          </a:p>
          <a:p>
            <a:pPr algn="ctr"/>
            <a:r>
              <a:rPr lang="en-US" sz="2400"/>
              <a:t>I can ask and answer questions about likes and dislikes related to music.</a:t>
            </a:r>
          </a:p>
        </p:txBody>
      </p:sp>
    </p:spTree>
    <p:extLst>
      <p:ext uri="{BB962C8B-B14F-4D97-AF65-F5344CB8AC3E}">
        <p14:creationId xmlns:p14="http://schemas.microsoft.com/office/powerpoint/2010/main" val="166661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618731287"/>
              </p:ext>
            </p:extLst>
          </p:nvPr>
        </p:nvGraphicFramePr>
        <p:xfrm>
          <a:off x="400050" y="228602"/>
          <a:ext cx="11601450" cy="5843904"/>
        </p:xfrm>
        <a:graphic>
          <a:graphicData uri="http://schemas.openxmlformats.org/drawingml/2006/table">
            <a:tbl>
              <a:tblPr firstRow="1" bandRow="1">
                <a:tableStyleId>{7DF18680-E054-41AD-8BC1-D1AEF772440D}</a:tableStyleId>
              </a:tblPr>
              <a:tblGrid>
                <a:gridCol w="2066160"/>
                <a:gridCol w="9535290"/>
              </a:tblGrid>
              <a:tr h="498792">
                <a:tc gridSpan="2">
                  <a:txBody>
                    <a:bodyPr/>
                    <a:lstStyle/>
                    <a:p>
                      <a:pPr algn="ctr"/>
                      <a:r>
                        <a:rPr lang="en-US" sz="2400"/>
                        <a:t>Level 2</a:t>
                      </a:r>
                      <a:r>
                        <a:rPr lang="en-US" sz="2400" baseline="0"/>
                        <a:t> Thoughts</a:t>
                      </a:r>
                      <a:endParaRPr lang="en-US" sz="2400"/>
                    </a:p>
                  </a:txBody>
                  <a:tcPr anchor="ctr"/>
                </a:tc>
                <a:tc hMerge="1">
                  <a:txBody>
                    <a:bodyPr/>
                    <a:lstStyle/>
                    <a:p>
                      <a:endParaRPr lang="en-US"/>
                    </a:p>
                  </a:txBody>
                  <a:tcPr/>
                </a:tc>
              </a:tr>
              <a:tr h="498792">
                <a:tc>
                  <a:txBody>
                    <a:bodyPr/>
                    <a:lstStyle/>
                    <a:p>
                      <a:r>
                        <a:rPr lang="en-US"/>
                        <a:t>Daily</a:t>
                      </a:r>
                      <a:r>
                        <a:rPr lang="en-US" baseline="0"/>
                        <a:t> Routine and Community</a:t>
                      </a:r>
                      <a:endParaRPr lang="en-US"/>
                    </a:p>
                  </a:txBody>
                  <a:tcPr anchor="ctr"/>
                </a:tc>
                <a:tc>
                  <a:txBody>
                    <a:bodyPr/>
                    <a:lstStyle/>
                    <a:p>
                      <a:r>
                        <a:rPr lang="en-US"/>
                        <a:t>Could this be the Balanced Lifestye</a:t>
                      </a:r>
                      <a:r>
                        <a:rPr lang="en-US" baseline="0"/>
                        <a:t> unit that is in Keys? It would be an easy start, one that would let you get to know students. You could still keep comparisons of meal time, concept of siesta. Healthy foods could be here also.</a:t>
                      </a:r>
                      <a:endParaRPr lang="en-US"/>
                    </a:p>
                  </a:txBody>
                  <a:tcPr/>
                </a:tc>
              </a:tr>
              <a:tr h="498792">
                <a:tc>
                  <a:txBody>
                    <a:bodyPr/>
                    <a:lstStyle/>
                    <a:p>
                      <a:r>
                        <a:rPr lang="en-US"/>
                        <a:t>Our Stories</a:t>
                      </a:r>
                    </a:p>
                  </a:txBody>
                  <a:tcPr anchor="ctr"/>
                </a:tc>
                <a:tc>
                  <a:txBody>
                    <a:bodyPr/>
                    <a:lstStyle/>
                    <a:p>
                      <a:r>
                        <a:rPr lang="en-US"/>
                        <a:t>Keep focus on stories of all types. For fiction,</a:t>
                      </a:r>
                      <a:r>
                        <a:rPr lang="en-US" baseline="0"/>
                        <a:t> use only fiction from target culture or fiction that has strong cultural focus. Keep in mind that movies, art, song, biography, autobiography and current events are all stories. Avoid an all fiction unit. I have a unit outline/vocabulary if interested. </a:t>
                      </a:r>
                      <a:endParaRPr lang="en-US"/>
                    </a:p>
                  </a:txBody>
                  <a:tcPr/>
                </a:tc>
              </a:tr>
              <a:tr h="498792">
                <a:tc>
                  <a:txBody>
                    <a:bodyPr/>
                    <a:lstStyle/>
                    <a:p>
                      <a:r>
                        <a:rPr lang="en-US"/>
                        <a:t>Celebrations</a:t>
                      </a:r>
                    </a:p>
                  </a:txBody>
                  <a:tcPr anchor="ctr"/>
                </a:tc>
                <a:tc>
                  <a:txBody>
                    <a:bodyPr/>
                    <a:lstStyle/>
                    <a:p>
                      <a:r>
                        <a:rPr lang="en-US"/>
                        <a:t>I really do think that there is too much focus on celebrations</a:t>
                      </a:r>
                      <a:r>
                        <a:rPr lang="en-US" baseline="0"/>
                        <a:t> in level 1 and 2. Day of the Dead could be part of a story telling unit especially if you pulled the clips of Coco. New Year’s could be part of Healthy Lifestyle. </a:t>
                      </a:r>
                      <a:endParaRPr lang="en-US"/>
                    </a:p>
                  </a:txBody>
                  <a:tcPr/>
                </a:tc>
              </a:tr>
              <a:tr h="498792">
                <a:tc>
                  <a:txBody>
                    <a:bodyPr/>
                    <a:lstStyle/>
                    <a:p>
                      <a:r>
                        <a:rPr lang="en-US"/>
                        <a:t>Let’s Eat</a:t>
                      </a:r>
                    </a:p>
                  </a:txBody>
                  <a:tcPr anchor="ctr"/>
                </a:tc>
                <a:tc>
                  <a:txBody>
                    <a:bodyPr/>
                    <a:lstStyle/>
                    <a:p>
                      <a:r>
                        <a:rPr lang="en-US"/>
                        <a:t>Worry that this unit is overlappin</a:t>
                      </a:r>
                      <a:r>
                        <a:rPr lang="en-US" baseline="0"/>
                        <a:t>g quite a bit with level 1. Level 1 will look at international foods and foods associated with celebrations. Level 1 did not look at restaurants of any type, markets, shopping for food. Students did not read or write restaurant reviews. They did not talk about what to order or have a conversation about food. Might want to include a food issue – food waste might be good, eat ugly vegetables, etc. </a:t>
                      </a:r>
                      <a:endParaRPr lang="en-US"/>
                    </a:p>
                  </a:txBody>
                  <a:tcPr/>
                </a:tc>
              </a:tr>
              <a:tr h="498792">
                <a:tc>
                  <a:txBody>
                    <a:bodyPr/>
                    <a:lstStyle/>
                    <a:p>
                      <a:r>
                        <a:rPr lang="en-US"/>
                        <a:t>Healthy</a:t>
                      </a:r>
                      <a:r>
                        <a:rPr lang="en-US" baseline="0"/>
                        <a:t> Lifestyle</a:t>
                      </a:r>
                      <a:endParaRPr lang="en-US"/>
                    </a:p>
                  </a:txBody>
                  <a:tcPr anchor="ctr"/>
                </a:tc>
                <a:tc>
                  <a:txBody>
                    <a:bodyPr/>
                    <a:lstStyle/>
                    <a:p>
                      <a:r>
                        <a:rPr lang="en-US"/>
                        <a:t>This is a pretty easy unit for the end of level 2</a:t>
                      </a:r>
                      <a:r>
                        <a:rPr lang="en-US" baseline="0"/>
                        <a:t> and one that might be somewhat repetitive if starting with daily routine. </a:t>
                      </a:r>
                      <a:endParaRPr lang="en-US"/>
                    </a:p>
                  </a:txBody>
                  <a:tcPr/>
                </a:tc>
              </a:tr>
              <a:tr h="498792">
                <a:tc>
                  <a:txBody>
                    <a:bodyPr/>
                    <a:lstStyle/>
                    <a:p>
                      <a:r>
                        <a:rPr lang="en-US"/>
                        <a:t>Possible</a:t>
                      </a:r>
                      <a:r>
                        <a:rPr lang="en-US" baseline="0"/>
                        <a:t> other units</a:t>
                      </a:r>
                      <a:endParaRPr lang="en-US"/>
                    </a:p>
                  </a:txBody>
                  <a:tcPr anchor="ctr"/>
                </a:tc>
                <a:tc>
                  <a:txBody>
                    <a:bodyPr/>
                    <a:lstStyle/>
                    <a:p>
                      <a:r>
                        <a:rPr lang="en-US"/>
                        <a:t>Housing</a:t>
                      </a:r>
                      <a:r>
                        <a:rPr lang="en-US" baseline="0"/>
                        <a:t> and Shelter, Consumerism, City Life (Major target cutlure city or sister city)</a:t>
                      </a:r>
                      <a:endParaRPr lang="en-US"/>
                    </a:p>
                  </a:txBody>
                  <a:tcPr/>
                </a:tc>
              </a:tr>
            </a:tbl>
          </a:graphicData>
        </a:graphic>
      </p:graphicFrame>
      <p:sp>
        <p:nvSpPr>
          <p:cNvPr id="4" name="Slide Number Placeholder 3"/>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3</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652167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30</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330200"/>
            <a:ext cx="9144000" cy="6183630"/>
          </a:xfrm>
          <a:prstGeom prst="rect">
            <a:avLst/>
          </a:prstGeom>
        </p:spPr>
      </p:pic>
      <p:sp>
        <p:nvSpPr>
          <p:cNvPr id="6" name="Title 5"/>
          <p:cNvSpPr txBox="1">
            <a:spLocks/>
          </p:cNvSpPr>
          <p:nvPr/>
        </p:nvSpPr>
        <p:spPr>
          <a:xfrm>
            <a:off x="1704306" y="161998"/>
            <a:ext cx="5409127" cy="790262"/>
          </a:xfrm>
          <a:prstGeom prst="rect">
            <a:avLst/>
          </a:prstGeom>
          <a:solidFill>
            <a:schemeClr val="bg1"/>
          </a:solid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myself. </a:t>
            </a:r>
          </a:p>
        </p:txBody>
      </p:sp>
    </p:spTree>
    <p:extLst>
      <p:ext uri="{BB962C8B-B14F-4D97-AF65-F5344CB8AC3E}">
        <p14:creationId xmlns:p14="http://schemas.microsoft.com/office/powerpoint/2010/main" val="12324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ada0edd6820ebd4c0b9792a64500fc3.jpg"/>
          <p:cNvPicPr>
            <a:picLocks noChangeAspect="1"/>
          </p:cNvPicPr>
          <p:nvPr/>
        </p:nvPicPr>
        <p:blipFill>
          <a:blip r:embed="rId2"/>
          <a:stretch>
            <a:fillRect/>
          </a:stretch>
        </p:blipFill>
        <p:spPr>
          <a:xfrm>
            <a:off x="1057275" y="1098683"/>
            <a:ext cx="5124317" cy="5124317"/>
          </a:xfrm>
          <a:prstGeom prst="rect">
            <a:avLst/>
          </a:prstGeom>
        </p:spPr>
      </p:pic>
      <p:sp>
        <p:nvSpPr>
          <p:cNvPr id="4" name="Content Placeholder 3"/>
          <p:cNvSpPr>
            <a:spLocks noGrp="1"/>
          </p:cNvSpPr>
          <p:nvPr>
            <p:ph sz="quarter" idx="1"/>
          </p:nvPr>
        </p:nvSpPr>
        <p:spPr>
          <a:xfrm>
            <a:off x="7095992" y="2006600"/>
            <a:ext cx="4108456" cy="4216400"/>
          </a:xfrm>
        </p:spPr>
        <p:txBody>
          <a:bodyPr>
            <a:normAutofit/>
          </a:bodyPr>
          <a:lstStyle/>
          <a:p>
            <a:r>
              <a:rPr lang="en-US"/>
              <a:t>Comparez le système de notre école avec les écoles autour du monde. </a:t>
            </a:r>
          </a:p>
          <a:p>
            <a:r>
              <a:rPr lang="en-US"/>
              <a:t>Quel pays tu préfères? Pourquoi? </a:t>
            </a:r>
          </a:p>
          <a:p>
            <a:r>
              <a:rPr lang="en-US"/>
              <a:t>En considérant les jours de classe quel pays….</a:t>
            </a:r>
          </a:p>
        </p:txBody>
      </p:sp>
    </p:spTree>
    <p:extLst>
      <p:ext uri="{BB962C8B-B14F-4D97-AF65-F5344CB8AC3E}">
        <p14:creationId xmlns:p14="http://schemas.microsoft.com/office/powerpoint/2010/main" val="1083616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508000"/>
            <a:ext cx="9144000" cy="5831106"/>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32</a:t>
            </a:fld>
            <a:endParaRPr lang="en-US"/>
          </a:p>
        </p:txBody>
      </p:sp>
    </p:spTree>
    <p:extLst>
      <p:ext uri="{BB962C8B-B14F-4D97-AF65-F5344CB8AC3E}">
        <p14:creationId xmlns:p14="http://schemas.microsoft.com/office/powerpoint/2010/main" val="4152172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33</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65101"/>
            <a:ext cx="9144000" cy="6520947"/>
          </a:xfrm>
          <a:prstGeom prst="rect">
            <a:avLst/>
          </a:prstGeom>
        </p:spPr>
      </p:pic>
      <p:sp>
        <p:nvSpPr>
          <p:cNvPr id="7" name="Rectangle 6"/>
          <p:cNvSpPr/>
          <p:nvPr/>
        </p:nvSpPr>
        <p:spPr>
          <a:xfrm>
            <a:off x="7674774" y="3529012"/>
            <a:ext cx="2928937" cy="31638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56769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34</a:t>
            </a:fld>
            <a:endParaRPr lang="en-US"/>
          </a:p>
        </p:txBody>
      </p:sp>
      <p:pic>
        <p:nvPicPr>
          <p:cNvPr id="6" name="Picture 5"/>
          <p:cNvPicPr>
            <a:picLocks noChangeAspect="1"/>
          </p:cNvPicPr>
          <p:nvPr/>
        </p:nvPicPr>
        <p:blipFill>
          <a:blip r:embed="rId2"/>
          <a:stretch>
            <a:fillRect/>
          </a:stretch>
        </p:blipFill>
        <p:spPr>
          <a:xfrm>
            <a:off x="2527301" y="0"/>
            <a:ext cx="7123627" cy="6858000"/>
          </a:xfrm>
          <a:prstGeom prst="rect">
            <a:avLst/>
          </a:prstGeom>
        </p:spPr>
      </p:pic>
      <p:sp>
        <p:nvSpPr>
          <p:cNvPr id="7" name="Title 5"/>
          <p:cNvSpPr txBox="1">
            <a:spLocks/>
          </p:cNvSpPr>
          <p:nvPr/>
        </p:nvSpPr>
        <p:spPr>
          <a:xfrm>
            <a:off x="1796102" y="5588750"/>
            <a:ext cx="8560310" cy="113272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3200"/>
              <a:t>I can describe an extreme weather event. </a:t>
            </a:r>
          </a:p>
        </p:txBody>
      </p:sp>
    </p:spTree>
    <p:extLst>
      <p:ext uri="{BB962C8B-B14F-4D97-AF65-F5344CB8AC3E}">
        <p14:creationId xmlns:p14="http://schemas.microsoft.com/office/powerpoint/2010/main" val="550235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stretch>
            <a:fillRect/>
          </a:stretch>
        </p:blipFill>
        <p:spPr>
          <a:xfrm>
            <a:off x="3920333" y="1871664"/>
            <a:ext cx="4351337" cy="4351337"/>
          </a:xfrm>
        </p:spPr>
      </p:pic>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35</a:t>
            </a:fld>
            <a:endParaRPr lang="en-US"/>
          </a:p>
        </p:txBody>
      </p:sp>
      <p:pic>
        <p:nvPicPr>
          <p:cNvPr id="8" name="Picture 7"/>
          <p:cNvPicPr>
            <a:picLocks noChangeAspect="1"/>
          </p:cNvPicPr>
          <p:nvPr/>
        </p:nvPicPr>
        <p:blipFill>
          <a:blip r:embed="rId3"/>
          <a:stretch>
            <a:fillRect/>
          </a:stretch>
        </p:blipFill>
        <p:spPr>
          <a:xfrm>
            <a:off x="1689100" y="0"/>
            <a:ext cx="8812696" cy="6858000"/>
          </a:xfrm>
          <a:prstGeom prst="rect">
            <a:avLst/>
          </a:prstGeom>
        </p:spPr>
      </p:pic>
      <p:sp>
        <p:nvSpPr>
          <p:cNvPr id="9" name="Title 5"/>
          <p:cNvSpPr txBox="1">
            <a:spLocks/>
          </p:cNvSpPr>
          <p:nvPr/>
        </p:nvSpPr>
        <p:spPr>
          <a:xfrm>
            <a:off x="1796102" y="5588750"/>
            <a:ext cx="8560310" cy="113272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a:solidFill>
                  <a:schemeClr val="accent6"/>
                </a:solidFill>
              </a:rPr>
              <a:t>Sample Can Do:</a:t>
            </a:r>
          </a:p>
          <a:p>
            <a:pPr algn="ctr"/>
            <a:r>
              <a:rPr lang="en-US" sz="3200"/>
              <a:t>I can describe an extreme weather event. </a:t>
            </a:r>
          </a:p>
        </p:txBody>
      </p:sp>
    </p:spTree>
    <p:extLst>
      <p:ext uri="{BB962C8B-B14F-4D97-AF65-F5344CB8AC3E}">
        <p14:creationId xmlns:p14="http://schemas.microsoft.com/office/powerpoint/2010/main" val="74391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36</a:t>
            </a:fld>
            <a:endParaRPr lang="en-US"/>
          </a:p>
        </p:txBody>
      </p:sp>
      <p:pic>
        <p:nvPicPr>
          <p:cNvPr id="8" name="Picture 7"/>
          <p:cNvPicPr>
            <a:picLocks noChangeAspect="1"/>
          </p:cNvPicPr>
          <p:nvPr/>
        </p:nvPicPr>
        <p:blipFill>
          <a:blip r:embed="rId2"/>
          <a:stretch>
            <a:fillRect/>
          </a:stretch>
        </p:blipFill>
        <p:spPr>
          <a:xfrm>
            <a:off x="1796103" y="3241160"/>
            <a:ext cx="4472291" cy="3480317"/>
          </a:xfrm>
          <a:prstGeom prst="rect">
            <a:avLst/>
          </a:prstGeom>
        </p:spPr>
      </p:pic>
      <p:pic>
        <p:nvPicPr>
          <p:cNvPr id="9" name="Picture 8"/>
          <p:cNvPicPr>
            <a:picLocks noChangeAspect="1"/>
          </p:cNvPicPr>
          <p:nvPr/>
        </p:nvPicPr>
        <p:blipFill>
          <a:blip r:embed="rId3"/>
          <a:stretch>
            <a:fillRect/>
          </a:stretch>
        </p:blipFill>
        <p:spPr>
          <a:xfrm>
            <a:off x="6569550" y="144969"/>
            <a:ext cx="4882201" cy="2743200"/>
          </a:xfrm>
          <a:prstGeom prst="rect">
            <a:avLst/>
          </a:prstGeom>
        </p:spPr>
      </p:pic>
      <p:pic>
        <p:nvPicPr>
          <p:cNvPr id="11" name="Picture 10"/>
          <p:cNvPicPr>
            <a:picLocks noChangeAspect="1"/>
          </p:cNvPicPr>
          <p:nvPr/>
        </p:nvPicPr>
        <p:blipFill>
          <a:blip r:embed="rId4"/>
          <a:stretch>
            <a:fillRect/>
          </a:stretch>
        </p:blipFill>
        <p:spPr>
          <a:xfrm>
            <a:off x="1487793" y="-194"/>
            <a:ext cx="5782350" cy="3113573"/>
          </a:xfrm>
          <a:prstGeom prst="rect">
            <a:avLst/>
          </a:prstGeom>
        </p:spPr>
      </p:pic>
      <p:pic>
        <p:nvPicPr>
          <p:cNvPr id="7" name="Content Placeholder 6"/>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096001" y="3477543"/>
            <a:ext cx="4661699" cy="3007548"/>
          </a:xfrm>
        </p:spPr>
      </p:pic>
    </p:spTree>
    <p:extLst>
      <p:ext uri="{BB962C8B-B14F-4D97-AF65-F5344CB8AC3E}">
        <p14:creationId xmlns:p14="http://schemas.microsoft.com/office/powerpoint/2010/main" val="3851929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6943" y="5338565"/>
            <a:ext cx="7886700" cy="989112"/>
          </a:xfrm>
        </p:spPr>
        <p:txBody>
          <a:bodyPr>
            <a:noAutofit/>
          </a:bodyPr>
          <a:lstStyle/>
          <a:p>
            <a:r>
              <a:rPr lang="en-US" sz="2800">
                <a:solidFill>
                  <a:schemeClr val="tx1"/>
                </a:solidFill>
              </a:rPr>
              <a:t>Ouf, un peu de fraîcheur grâce au plus grand miroir d’eau au monde du centre-ville de Bordeaux. </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5558" y="1286401"/>
            <a:ext cx="6209470" cy="4116215"/>
          </a:xfrm>
        </p:spPr>
      </p:pic>
      <p:sp>
        <p:nvSpPr>
          <p:cNvPr id="4" name="Footer Placeholder 3"/>
          <p:cNvSpPr>
            <a:spLocks noGrp="1"/>
          </p:cNvSpPr>
          <p:nvPr>
            <p:ph type="ftr" sz="quarter" idx="11"/>
          </p:nvPr>
        </p:nvSpPr>
        <p:spPr>
          <a:xfrm>
            <a:off x="1796102" y="6356352"/>
            <a:ext cx="1591422" cy="365125"/>
          </a:xfrm>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37</a:t>
            </a:fld>
            <a:endParaRPr lang="en-US"/>
          </a:p>
        </p:txBody>
      </p:sp>
      <p:sp>
        <p:nvSpPr>
          <p:cNvPr id="7" name="TextBox 6"/>
          <p:cNvSpPr txBox="1"/>
          <p:nvPr/>
        </p:nvSpPr>
        <p:spPr>
          <a:xfrm>
            <a:off x="7016071" y="4784567"/>
            <a:ext cx="2220351" cy="369332"/>
          </a:xfrm>
          <a:prstGeom prst="rect">
            <a:avLst/>
          </a:prstGeom>
          <a:noFill/>
        </p:spPr>
        <p:txBody>
          <a:bodyPr wrap="none" rtlCol="0">
            <a:spAutoFit/>
          </a:bodyPr>
          <a:lstStyle/>
          <a:p>
            <a:r>
              <a:rPr lang="en-US"/>
              <a:t>© Nicolas Tucat/ AFP </a:t>
            </a:r>
          </a:p>
        </p:txBody>
      </p:sp>
      <p:sp>
        <p:nvSpPr>
          <p:cNvPr id="8" name="TextBox 7"/>
          <p:cNvSpPr txBox="1"/>
          <p:nvPr/>
        </p:nvSpPr>
        <p:spPr>
          <a:xfrm>
            <a:off x="4429246" y="6356352"/>
            <a:ext cx="5518690" cy="307777"/>
          </a:xfrm>
          <a:prstGeom prst="rect">
            <a:avLst/>
          </a:prstGeom>
          <a:noFill/>
        </p:spPr>
        <p:txBody>
          <a:bodyPr wrap="none" rtlCol="0">
            <a:spAutoFit/>
          </a:bodyPr>
          <a:lstStyle/>
          <a:p>
            <a:r>
              <a:rPr lang="en-US" sz="1400"/>
              <a:t>http://www.1jour1actu.com/france/il-fait-trop-chaud-72185/?output=pdf</a:t>
            </a:r>
          </a:p>
        </p:txBody>
      </p:sp>
      <p:sp>
        <p:nvSpPr>
          <p:cNvPr id="9" name="Title 1"/>
          <p:cNvSpPr txBox="1">
            <a:spLocks/>
          </p:cNvSpPr>
          <p:nvPr/>
        </p:nvSpPr>
        <p:spPr>
          <a:xfrm>
            <a:off x="2106944" y="130958"/>
            <a:ext cx="7840993" cy="970777"/>
          </a:xfrm>
          <a:prstGeom prst="rect">
            <a:avLst/>
          </a:prstGeom>
          <a:solidFill>
            <a:schemeClr val="accent1"/>
          </a:solid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b="1"/>
              <a:t>Il fait trop chaud ! </a:t>
            </a:r>
            <a:endParaRPr lang="en-US"/>
          </a:p>
        </p:txBody>
      </p:sp>
    </p:spTree>
    <p:extLst>
      <p:ext uri="{BB962C8B-B14F-4D97-AF65-F5344CB8AC3E}">
        <p14:creationId xmlns:p14="http://schemas.microsoft.com/office/powerpoint/2010/main" val="142161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4376" y="531630"/>
            <a:ext cx="8243248" cy="1612579"/>
          </a:xfrm>
        </p:spPr>
        <p:txBody>
          <a:bodyPr>
            <a:noAutofit/>
          </a:bodyPr>
          <a:lstStyle/>
          <a:p>
            <a:r>
              <a:rPr lang="en-US" sz="2400"/>
              <a:t>Que faire quand il fait chaud, vraiment trop chaud? A Bordeaux, ces enfants et leurs parents ont opté pour les jeux aquatiques rafraîchissants sur le miroir d'eau le long des quais, le 17 juillet 2016.</a:t>
            </a:r>
            <a:br>
              <a:rPr lang="en-US" sz="2400"/>
            </a:br>
            <a:endParaRPr lang="en-US" sz="2400"/>
          </a:p>
        </p:txBody>
      </p:sp>
      <p:pic>
        <p:nvPicPr>
          <p:cNvPr id="6" name="Content Placeholder 5"/>
          <p:cNvPicPr>
            <a:picLocks noGrp="1" noChangeAspect="1"/>
          </p:cNvPicPr>
          <p:nvPr>
            <p:ph idx="1"/>
          </p:nvPr>
        </p:nvPicPr>
        <p:blipFill>
          <a:blip r:embed="rId2"/>
          <a:stretch>
            <a:fillRect/>
          </a:stretch>
        </p:blipFill>
        <p:spPr>
          <a:xfrm>
            <a:off x="2259014" y="1889026"/>
            <a:ext cx="7673975" cy="4316610"/>
          </a:xfrm>
        </p:spPr>
      </p:pic>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38</a:t>
            </a:fld>
            <a:endParaRPr lang="en-US"/>
          </a:p>
        </p:txBody>
      </p:sp>
      <p:sp>
        <p:nvSpPr>
          <p:cNvPr id="3" name="TextBox 2"/>
          <p:cNvSpPr txBox="1"/>
          <p:nvPr/>
        </p:nvSpPr>
        <p:spPr>
          <a:xfrm>
            <a:off x="6202327" y="5699051"/>
            <a:ext cx="3510641" cy="369332"/>
          </a:xfrm>
          <a:prstGeom prst="rect">
            <a:avLst/>
          </a:prstGeom>
          <a:noFill/>
        </p:spPr>
        <p:txBody>
          <a:bodyPr wrap="none" rtlCol="0">
            <a:spAutoFit/>
          </a:bodyPr>
          <a:lstStyle/>
          <a:p>
            <a:r>
              <a:rPr lang="en-US">
                <a:solidFill>
                  <a:schemeClr val="bg1"/>
                </a:solidFill>
              </a:rPr>
              <a:t>AFP PHOTO / </a:t>
            </a:r>
            <a:r>
              <a:rPr lang="en-US" b="1">
                <a:solidFill>
                  <a:schemeClr val="bg1"/>
                </a:solidFill>
              </a:rPr>
              <a:t>MEHDI FEDOUACH</a:t>
            </a:r>
          </a:p>
        </p:txBody>
      </p:sp>
    </p:spTree>
    <p:extLst>
      <p:ext uri="{BB962C8B-B14F-4D97-AF65-F5344CB8AC3E}">
        <p14:creationId xmlns:p14="http://schemas.microsoft.com/office/powerpoint/2010/main" val="1020455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lterrillwoodward.wikispaces.com</a:t>
            </a:r>
          </a:p>
        </p:txBody>
      </p:sp>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39</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4638" y="1365462"/>
            <a:ext cx="8208962" cy="5162337"/>
          </a:xfrm>
          <a:prstGeom prst="rect">
            <a:avLst/>
          </a:prstGeom>
        </p:spPr>
      </p:pic>
    </p:spTree>
    <p:extLst>
      <p:ext uri="{BB962C8B-B14F-4D97-AF65-F5344CB8AC3E}">
        <p14:creationId xmlns:p14="http://schemas.microsoft.com/office/powerpoint/2010/main" val="940085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Grammar Topics – Level 1</a:t>
            </a:r>
          </a:p>
        </p:txBody>
      </p:sp>
      <p:sp>
        <p:nvSpPr>
          <p:cNvPr id="5" name="Content Placeholder 4"/>
          <p:cNvSpPr>
            <a:spLocks noGrp="1"/>
          </p:cNvSpPr>
          <p:nvPr>
            <p:ph sz="half" idx="1"/>
          </p:nvPr>
        </p:nvSpPr>
        <p:spPr/>
        <p:txBody>
          <a:bodyPr>
            <a:normAutofit fontScale="85000" lnSpcReduction="20000"/>
          </a:bodyPr>
          <a:lstStyle/>
          <a:p>
            <a:pPr lvl="0"/>
            <a:r>
              <a:rPr lang="en-US"/>
              <a:t>subject pronouns</a:t>
            </a:r>
          </a:p>
          <a:p>
            <a:pPr lvl="0"/>
            <a:r>
              <a:rPr lang="en-US"/>
              <a:t>form simple sentences by conjugating verb, emphasis on first and second person of high frequency verbs, paradigms taught, not assessed</a:t>
            </a:r>
          </a:p>
          <a:p>
            <a:pPr lvl="0"/>
            <a:r>
              <a:rPr lang="en-US"/>
              <a:t>negatives – no, not, never</a:t>
            </a:r>
          </a:p>
          <a:p>
            <a:pPr lvl="0"/>
            <a:r>
              <a:rPr lang="en-US"/>
              <a:t>def/indef articles</a:t>
            </a:r>
          </a:p>
          <a:p>
            <a:r>
              <a:rPr lang="en-US"/>
              <a:t>sing/plural with nouns</a:t>
            </a:r>
          </a:p>
          <a:p>
            <a:pPr lvl="0"/>
            <a:r>
              <a:rPr lang="en-US"/>
              <a:t>simple future</a:t>
            </a:r>
          </a:p>
          <a:p>
            <a:pPr lvl="0"/>
            <a:r>
              <a:rPr lang="en-US"/>
              <a:t>adverbs of time</a:t>
            </a:r>
          </a:p>
          <a:p>
            <a:r>
              <a:rPr lang="en-US"/>
              <a:t>past tense – emphasis on first and second person, high frequency verbs</a:t>
            </a:r>
          </a:p>
          <a:p>
            <a:pPr lvl="0"/>
            <a:endParaRPr lang="en-US"/>
          </a:p>
        </p:txBody>
      </p:sp>
      <p:sp>
        <p:nvSpPr>
          <p:cNvPr id="6" name="Content Placeholder 5"/>
          <p:cNvSpPr>
            <a:spLocks noGrp="1"/>
          </p:cNvSpPr>
          <p:nvPr>
            <p:ph sz="half" idx="2"/>
          </p:nvPr>
        </p:nvSpPr>
        <p:spPr/>
        <p:txBody>
          <a:bodyPr>
            <a:normAutofit fontScale="85000" lnSpcReduction="20000"/>
          </a:bodyPr>
          <a:lstStyle/>
          <a:p>
            <a:pPr lvl="0"/>
            <a:r>
              <a:rPr lang="en-US"/>
              <a:t>poss. adjectives</a:t>
            </a:r>
          </a:p>
          <a:p>
            <a:pPr lvl="0"/>
            <a:r>
              <a:rPr lang="en-US"/>
              <a:t>question words</a:t>
            </a:r>
          </a:p>
          <a:p>
            <a:pPr lvl="0"/>
            <a:r>
              <a:rPr lang="en-US"/>
              <a:t>irregular verbs – (tenir, ir ser, estar, hacer) (avoir, être, aller, faire)</a:t>
            </a:r>
          </a:p>
          <a:p>
            <a:pPr lvl="0"/>
            <a:r>
              <a:rPr lang="en-US"/>
              <a:t>stem changing verbs/ “go” verbs as needed</a:t>
            </a:r>
          </a:p>
          <a:p>
            <a:pPr lvl="0"/>
            <a:r>
              <a:rPr lang="en-US"/>
              <a:t>adjective agreement and position</a:t>
            </a:r>
          </a:p>
          <a:p>
            <a:pPr lvl="0"/>
            <a:r>
              <a:rPr lang="en-US"/>
              <a:t>prepositions of location</a:t>
            </a:r>
          </a:p>
          <a:p>
            <a:pPr lvl="0"/>
            <a:r>
              <a:rPr lang="en-US"/>
              <a:t>going to</a:t>
            </a:r>
          </a:p>
          <a:p>
            <a:pPr lvl="0"/>
            <a:r>
              <a:rPr lang="en-US"/>
              <a:t>commands (interpretive mode only)</a:t>
            </a:r>
          </a:p>
          <a:p>
            <a:pPr lvl="0"/>
            <a:r>
              <a:rPr lang="en-US"/>
              <a:t>imperfect tense phrases</a:t>
            </a:r>
          </a:p>
          <a:p>
            <a:pPr lvl="0"/>
            <a:r>
              <a:rPr lang="en-US"/>
              <a:t>to have to</a:t>
            </a:r>
          </a:p>
        </p:txBody>
      </p:sp>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4</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spTree>
    <p:extLst>
      <p:ext uri="{BB962C8B-B14F-4D97-AF65-F5344CB8AC3E}">
        <p14:creationId xmlns:p14="http://schemas.microsoft.com/office/powerpoint/2010/main" val="1583544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40</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5559"/>
            <a:ext cx="12192000" cy="5742519"/>
          </a:xfrm>
          <a:prstGeom prst="rect">
            <a:avLst/>
          </a:prstGeom>
        </p:spPr>
      </p:pic>
    </p:spTree>
    <p:extLst>
      <p:ext uri="{BB962C8B-B14F-4D97-AF65-F5344CB8AC3E}">
        <p14:creationId xmlns:p14="http://schemas.microsoft.com/office/powerpoint/2010/main" val="1386885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39D500B-731B-C041-A399-EB03800DC922}" type="slidenum">
              <a:rPr lang="uk-UA">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rPr>
              <a:pPr/>
              <a:t>41</a:t>
            </a:fld>
            <a:endParaRPr lang="uk-UA" dirty="0">
              <a:gradFill flip="none" rotWithShape="1">
                <a:gsLst>
                  <a:gs pos="28000">
                    <a:prstClr val="white">
                      <a:lumMod val="93000"/>
                    </a:prstClr>
                  </a:gs>
                  <a:gs pos="0">
                    <a:prstClr val="black">
                      <a:lumMod val="38000"/>
                      <a:lumOff val="62000"/>
                    </a:prstClr>
                  </a:gs>
                  <a:gs pos="100000">
                    <a:srgbClr val="EEECE1">
                      <a:lumMod val="0"/>
                      <a:lumOff val="100000"/>
                    </a:srgbClr>
                  </a:gs>
                </a:gsLst>
                <a:lin ang="5400000" scaled="1"/>
                <a:tileRect/>
              </a:gra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936"/>
            <a:ext cx="12192000" cy="6572539"/>
          </a:xfrm>
          <a:prstGeom prst="rect">
            <a:avLst/>
          </a:prstGeom>
        </p:spPr>
      </p:pic>
    </p:spTree>
    <p:extLst>
      <p:ext uri="{BB962C8B-B14F-4D97-AF65-F5344CB8AC3E}">
        <p14:creationId xmlns:p14="http://schemas.microsoft.com/office/powerpoint/2010/main" val="1835484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19312" y="244901"/>
            <a:ext cx="7886700" cy="1090187"/>
          </a:xfrm>
          <a:solidFill>
            <a:schemeClr val="accent5">
              <a:lumMod val="75000"/>
            </a:schemeClr>
          </a:solidFill>
        </p:spPr>
        <p:txBody>
          <a:bodyPr/>
          <a:lstStyle/>
          <a:p>
            <a:pPr algn="ctr"/>
            <a:r>
              <a:rPr lang="es-ES_tradnl" b="1" i="1"/>
              <a:t>VIAJE A CHILE</a:t>
            </a:r>
            <a:endParaRPr lang="en-US"/>
          </a:p>
        </p:txBody>
      </p:sp>
      <p:sp>
        <p:nvSpPr>
          <p:cNvPr id="5" name="Content Placeholder 4"/>
          <p:cNvSpPr>
            <a:spLocks noGrp="1"/>
          </p:cNvSpPr>
          <p:nvPr>
            <p:ph idx="1"/>
          </p:nvPr>
        </p:nvSpPr>
        <p:spPr>
          <a:xfrm>
            <a:off x="152400" y="1700212"/>
            <a:ext cx="11820525" cy="4656139"/>
          </a:xfrm>
        </p:spPr>
        <p:txBody>
          <a:bodyPr>
            <a:normAutofit fontScale="77500" lnSpcReduction="20000"/>
          </a:bodyPr>
          <a:lstStyle/>
          <a:p>
            <a:pPr marL="0" indent="0">
              <a:buNone/>
            </a:pPr>
            <a:r>
              <a:rPr lang="es-ES_tradnl" b="1"/>
              <a:t>DOCUMENTOS DE ENTRADA AL PAÍS</a:t>
            </a:r>
            <a:endParaRPr lang="en-US"/>
          </a:p>
          <a:p>
            <a:pPr marL="0" indent="0">
              <a:buNone/>
            </a:pPr>
            <a:r>
              <a:rPr lang="es-ES_tradnl"/>
              <a:t>Pasaporte válido por al menos 6 meses, es requisito para todos los extranjeros que visitan Chile. Tourist Card de 90 días, es necesaria para todos lo visitantes, ésta, a su vez, es renovable por otros 90 días en el Departamento de Extranjería.</a:t>
            </a:r>
            <a:endParaRPr lang="en-US"/>
          </a:p>
          <a:p>
            <a:pPr marL="0" indent="0">
              <a:buNone/>
            </a:pPr>
            <a:r>
              <a:rPr lang="es-ES_tradnl"/>
              <a:t> </a:t>
            </a:r>
            <a:endParaRPr lang="en-US"/>
          </a:p>
          <a:p>
            <a:pPr marL="0" indent="0">
              <a:buNone/>
            </a:pPr>
            <a:r>
              <a:rPr lang="es-ES_tradnl" b="1"/>
              <a:t>NUESTRO BELLO PAÍS</a:t>
            </a:r>
            <a:endParaRPr lang="en-US"/>
          </a:p>
          <a:p>
            <a:pPr marL="0" indent="0">
              <a:buNone/>
            </a:pPr>
            <a:r>
              <a:rPr lang="es-ES_tradnl"/>
              <a:t>Chile es un país atractivo de visitar en cualquier época del año, debido a su vasta y variada extensión geográfica. La zona norte del país es calurosa y seca durante todo el año. Aunque hay que estar preparado para las frías noches en la zona del Desierto de Atacama.</a:t>
            </a:r>
            <a:endParaRPr lang="en-US"/>
          </a:p>
          <a:p>
            <a:pPr marL="0" indent="0">
              <a:buNone/>
            </a:pPr>
            <a:r>
              <a:rPr lang="es-ES_tradnl"/>
              <a:t>La Zona Sur las visitas región de Los Lagos es conveniente realizarlas durante los meses de verano aunque la posibilidad de lluvia está siempre presente en estas regiones del país.</a:t>
            </a:r>
            <a:endParaRPr lang="en-US"/>
          </a:p>
          <a:p>
            <a:pPr marL="0" indent="0">
              <a:buNone/>
            </a:pPr>
            <a:r>
              <a:rPr lang="es-ES_tradnl"/>
              <a:t>La Zona Austral los atractivos más representativos son Las Torres del Paine y la Laguna San Rafael debido a su imponente belleza.Es ideal para los amantes del esquí visitar Chile en época invernal (Junio a Agosto). La famosa Isla de Pascua es menos calurosa, más barata y menos concurrida en los meses de invierno y primavera que en verano. </a:t>
            </a:r>
            <a:r>
              <a:rPr lang="en-US"/>
              <a:t>Lo mismo sucede con la Isla de Juan Fernández.</a:t>
            </a:r>
          </a:p>
          <a:p>
            <a:pPr marL="0" indent="0">
              <a:buNone/>
            </a:pPr>
            <a:endParaRPr lang="en-US"/>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5</a:t>
            </a:fld>
            <a:endParaRPr lang="en-US"/>
          </a:p>
        </p:txBody>
      </p:sp>
    </p:spTree>
    <p:extLst>
      <p:ext uri="{BB962C8B-B14F-4D97-AF65-F5344CB8AC3E}">
        <p14:creationId xmlns:p14="http://schemas.microsoft.com/office/powerpoint/2010/main" val="370633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Key Word Recogition</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6</a:t>
            </a:fld>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2114550"/>
            <a:ext cx="10707578" cy="3101241"/>
          </a:xfrm>
        </p:spPr>
      </p:pic>
    </p:spTree>
    <p:extLst>
      <p:ext uri="{BB962C8B-B14F-4D97-AF65-F5344CB8AC3E}">
        <p14:creationId xmlns:p14="http://schemas.microsoft.com/office/powerpoint/2010/main" val="1529750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Main Idea</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7</a:t>
            </a:fld>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0202" y="1843088"/>
            <a:ext cx="11444375" cy="3251533"/>
          </a:xfrm>
        </p:spPr>
      </p:pic>
    </p:spTree>
    <p:extLst>
      <p:ext uri="{BB962C8B-B14F-4D97-AF65-F5344CB8AC3E}">
        <p14:creationId xmlns:p14="http://schemas.microsoft.com/office/powerpoint/2010/main" val="843372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8</a:t>
            </a:fld>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8165" y="0"/>
            <a:ext cx="8883098" cy="6721474"/>
          </a:xfrm>
        </p:spPr>
      </p:pic>
    </p:spTree>
    <p:extLst>
      <p:ext uri="{BB962C8B-B14F-4D97-AF65-F5344CB8AC3E}">
        <p14:creationId xmlns:p14="http://schemas.microsoft.com/office/powerpoint/2010/main" val="1174713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296" y="548168"/>
            <a:ext cx="11381042" cy="4762019"/>
          </a:xfrm>
          <a:prstGeom prst="rect">
            <a:avLst/>
          </a:prstGeom>
        </p:spPr>
      </p:pic>
      <p:sp>
        <p:nvSpPr>
          <p:cNvPr id="3" name="Slide Number Placeholder 2"/>
          <p:cNvSpPr>
            <a:spLocks noGrp="1"/>
          </p:cNvSpPr>
          <p:nvPr>
            <p:ph type="sldNum" sz="quarter" idx="12"/>
          </p:nvPr>
        </p:nvSpPr>
        <p:spPr/>
        <p:txBody>
          <a:bodyPr/>
          <a:lstStyle/>
          <a:p>
            <a:fld id="{74C2F60E-34D8-DD42-93FD-7BD7AE432328}" type="slidenum">
              <a:rPr lang="en-US"/>
              <a:pPr/>
              <a:t>9</a:t>
            </a:fld>
            <a:endParaRPr lang="en-US"/>
          </a:p>
        </p:txBody>
      </p:sp>
    </p:spTree>
    <p:extLst>
      <p:ext uri="{BB962C8B-B14F-4D97-AF65-F5344CB8AC3E}">
        <p14:creationId xmlns:p14="http://schemas.microsoft.com/office/powerpoint/2010/main" val="1598610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9_Depth">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2_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5017</TotalTime>
  <Words>1367</Words>
  <Application>Microsoft Macintosh PowerPoint</Application>
  <PresentationFormat>Widescreen</PresentationFormat>
  <Paragraphs>257</Paragraphs>
  <Slides>41</Slides>
  <Notes>1</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41</vt:i4>
      </vt:variant>
    </vt:vector>
  </HeadingPairs>
  <TitlesOfParts>
    <vt:vector size="48" baseType="lpstr">
      <vt:lpstr>Calibri</vt:lpstr>
      <vt:lpstr>Cambria</vt:lpstr>
      <vt:lpstr>Corbel</vt:lpstr>
      <vt:lpstr>ＭＳ Ｐゴシック</vt:lpstr>
      <vt:lpstr>Arial</vt:lpstr>
      <vt:lpstr>9_Depth</vt:lpstr>
      <vt:lpstr>2_Depth</vt:lpstr>
      <vt:lpstr>PowerPoint Presentation</vt:lpstr>
      <vt:lpstr>PowerPoint Presentation</vt:lpstr>
      <vt:lpstr>PowerPoint Presentation</vt:lpstr>
      <vt:lpstr>Grammar Topics – Level 1</vt:lpstr>
      <vt:lpstr>VIAJE A CHILE</vt:lpstr>
      <vt:lpstr>Key Word Recogition</vt:lpstr>
      <vt:lpstr>Main Idea</vt:lpstr>
      <vt:lpstr>PowerPoint Presentation</vt:lpstr>
      <vt:lpstr>PowerPoint Presentation</vt:lpstr>
      <vt:lpstr>PowerPoint Presentation</vt:lpstr>
      <vt:lpstr>PowerPoint Presentation</vt:lpstr>
      <vt:lpstr>Prefiero las vacaciones en la playa</vt:lpstr>
      <vt:lpstr>PowerPoint Presentation</vt:lpstr>
      <vt:lpstr>Interpersonal Assessment Guidelines</vt:lpstr>
      <vt:lpstr>Family, Friends and Pets How am I connected to others?</vt:lpstr>
      <vt:lpstr>Vacation Time — Why travel?</vt:lpstr>
      <vt:lpstr>PowerPoint Presentation</vt:lpstr>
      <vt:lpstr>Testing Day</vt:lpstr>
      <vt:lpstr>Global Citizenship  Who am I? Who are you?</vt:lpstr>
      <vt:lpstr>PowerPoint Presentation</vt:lpstr>
      <vt:lpstr>Family and Friends How are we connected to others?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Compare class results to target culture…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Ouf, un peu de fraîcheur grâce au plus grand miroir d’eau au monde du centre-ville de Bordeaux. </vt:lpstr>
      <vt:lpstr>Que faire quand il fait chaud, vraiment trop chaud? A Bordeaux, ces enfants et leurs parents ont opté pour les jeux aquatiques rafraîchissants sur le miroir d'eau le long des quais, le 17 juillet 2016. </vt:lpstr>
      <vt:lpstr>lterrillwoodward.wikispaces.com</vt:lpstr>
      <vt:lpstr>PowerPoint Presentation</vt:lpstr>
      <vt:lpstr>PowerPoint Presentation</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That Lasts:  Keys to Effective Unit Design</dc:title>
  <dc:creator>Laura</dc:creator>
  <cp:lastModifiedBy>Laura</cp:lastModifiedBy>
  <cp:revision>176</cp:revision>
  <cp:lastPrinted>2018-04-16T20:12:20Z</cp:lastPrinted>
  <dcterms:created xsi:type="dcterms:W3CDTF">2018-03-24T01:01:15Z</dcterms:created>
  <dcterms:modified xsi:type="dcterms:W3CDTF">2018-05-02T14:48:43Z</dcterms:modified>
</cp:coreProperties>
</file>